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4"/>
  </p:notesMasterIdLst>
  <p:sldIdLst>
    <p:sldId id="256" r:id="rId2"/>
    <p:sldId id="304" r:id="rId3"/>
    <p:sldId id="305" r:id="rId4"/>
    <p:sldId id="290" r:id="rId5"/>
    <p:sldId id="291" r:id="rId6"/>
    <p:sldId id="261" r:id="rId7"/>
    <p:sldId id="319" r:id="rId8"/>
    <p:sldId id="272" r:id="rId9"/>
    <p:sldId id="292" r:id="rId10"/>
    <p:sldId id="318" r:id="rId11"/>
    <p:sldId id="298" r:id="rId12"/>
    <p:sldId id="299" r:id="rId13"/>
    <p:sldId id="278" r:id="rId14"/>
    <p:sldId id="280" r:id="rId15"/>
    <p:sldId id="281" r:id="rId16"/>
    <p:sldId id="279" r:id="rId17"/>
    <p:sldId id="297" r:id="rId18"/>
    <p:sldId id="283" r:id="rId19"/>
    <p:sldId id="282" r:id="rId20"/>
    <p:sldId id="286" r:id="rId21"/>
    <p:sldId id="266" r:id="rId22"/>
    <p:sldId id="311"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E2B8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65654" autoAdjust="0"/>
  </p:normalViewPr>
  <p:slideViewPr>
    <p:cSldViewPr>
      <p:cViewPr varScale="1">
        <p:scale>
          <a:sx n="35" d="100"/>
          <a:sy n="35" d="100"/>
        </p:scale>
        <p:origin x="-15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81226AC-81BA-47EB-BB3F-36B10FD1FB83}" type="datetimeFigureOut">
              <a:rPr lang="en-US"/>
              <a:pPr>
                <a:defRPr/>
              </a:pPr>
              <a:t>11/25/2010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2F71BCD-81A5-430D-A6FD-F04764763D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 major weakness in the formation of public policy is the scarcity of data—factual information— to inform the development of policies and strategies. Another weakness is that there is little tradition of using data on programme operations in the decision-making process. </a:t>
            </a:r>
          </a:p>
          <a:p>
            <a:pPr eaLnBrk="1" hangingPunct="1">
              <a:spcBef>
                <a:spcPct val="0"/>
              </a:spcBef>
            </a:pPr>
            <a:r>
              <a:rPr lang="en-US" dirty="0" smtClean="0"/>
              <a:t> </a:t>
            </a:r>
          </a:p>
          <a:p>
            <a:pPr eaLnBrk="1" hangingPunct="1">
              <a:spcBef>
                <a:spcPct val="0"/>
              </a:spcBef>
            </a:pPr>
            <a:r>
              <a:rPr lang="en-US" dirty="0" smtClean="0"/>
              <a:t>The value of operations research is that it provides empirical evidence to support programme decisions and thus enhances effective, efficient use of resources.</a:t>
            </a:r>
          </a:p>
          <a:p>
            <a:pPr eaLnBrk="1" hangingPunct="1">
              <a:spcBef>
                <a:spcPct val="0"/>
              </a:spcBef>
            </a:pPr>
            <a:endParaRPr lang="en-US" dirty="0" smtClean="0"/>
          </a:p>
          <a:p>
            <a:pPr eaLnBrk="1" hangingPunct="1">
              <a:spcBef>
                <a:spcPct val="0"/>
              </a:spcBef>
            </a:pPr>
            <a:r>
              <a:rPr lang="en-US" dirty="0" smtClean="0"/>
              <a:t>As the name suggests Operational Research OR Operations Research is about operations in a program.</a:t>
            </a: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8613D7-D5E8-472E-BCF7-A87BC63917BD}"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There are all sorts of problems for OR—simple, and not so simple.  Too often, we concentrate on the not-so-simple and people get scared about doing anything.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4638769-F7AA-4351-AD1A-9893248A1E7C}" type="slidenum">
              <a:rPr lang="en-US" sz="1200">
                <a:latin typeface="Calibri" pitchFamily="34" charset="0"/>
              </a:rPr>
              <a:pPr algn="r"/>
              <a:t>2</a:t>
            </a:fld>
            <a:endParaRPr lang="en-US" sz="1200">
              <a:latin typeface="Calibri" pitchFamily="34" charset="0"/>
            </a:endParaRPr>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None/>
            </a:pPr>
            <a:r>
              <a:rPr lang="en-US" sz="1400" dirty="0" smtClean="0">
                <a:ea typeface="Arial Unicode MS" pitchFamily="34" charset="-128"/>
                <a:cs typeface="Arial Unicode MS" pitchFamily="34" charset="-128"/>
              </a:rPr>
              <a:t>As</a:t>
            </a:r>
            <a:r>
              <a:rPr lang="en-US" sz="1400" baseline="0" dirty="0" smtClean="0">
                <a:ea typeface="Arial Unicode MS" pitchFamily="34" charset="-128"/>
                <a:cs typeface="Arial Unicode MS" pitchFamily="34" charset="-128"/>
              </a:rPr>
              <a:t> most of us here are related to public health, the operations in public health will include: community engagement or community participation, training human resources, social marketing, home-visits, outreach services</a:t>
            </a:r>
          </a:p>
          <a:p>
            <a:pPr eaLnBrk="1" hangingPunct="1">
              <a:spcBef>
                <a:spcPct val="0"/>
              </a:spcBef>
              <a:buFontTx/>
              <a:buNone/>
            </a:pPr>
            <a:endParaRPr lang="en-US" sz="1400" baseline="0" dirty="0" smtClean="0">
              <a:ea typeface="Arial Unicode MS" pitchFamily="34" charset="-128"/>
              <a:cs typeface="Arial Unicode MS" pitchFamily="34" charset="-128"/>
            </a:endParaRPr>
          </a:p>
          <a:p>
            <a:pPr eaLnBrk="1" hangingPunct="1">
              <a:spcBef>
                <a:spcPct val="0"/>
              </a:spcBef>
              <a:buFontTx/>
              <a:buNone/>
            </a:pPr>
            <a:r>
              <a:rPr lang="en-US" sz="1400" baseline="0" dirty="0" smtClean="0">
                <a:ea typeface="Arial Unicode MS" pitchFamily="34" charset="-128"/>
                <a:cs typeface="Arial Unicode MS" pitchFamily="34" charset="-128"/>
              </a:rPr>
              <a:t>Or, on curative side … it would mean</a:t>
            </a:r>
            <a:endParaRPr lang="en-US" sz="1400" dirty="0" smtClean="0">
              <a:ea typeface="Arial Unicode MS" pitchFamily="34" charset="-128"/>
              <a:cs typeface="Arial Unicode MS"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8D72E9EF-EBC7-4849-B9AC-697D84DD8AD2}" type="slidenum">
              <a:rPr lang="en-US" sz="1200">
                <a:latin typeface="+mn-lt"/>
              </a:rPr>
              <a:pPr algn="r">
                <a:defRPr/>
              </a:pPr>
              <a:t>3</a:t>
            </a:fld>
            <a:endParaRPr lang="en-US" sz="1200">
              <a:latin typeface="+mn-lt"/>
            </a:endParaRPr>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None/>
            </a:pPr>
            <a:endParaRPr lang="en-US" sz="1400" dirty="0" smtClean="0">
              <a:ea typeface="Arial Unicode MS" pitchFamily="34" charset="-128"/>
              <a:cs typeface="Arial Unicode MS"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8B880A3-99EF-40C2-AD1E-1F4935B23505}" type="slidenum">
              <a:rPr lang="en-US" sz="1200">
                <a:latin typeface="Calibri" pitchFamily="34" charset="0"/>
              </a:rPr>
              <a:pPr algn="r"/>
              <a:t>5</a:t>
            </a:fld>
            <a:endParaRPr lang="en-US"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1A7858-AF9F-4797-974A-38D72DF51900}" type="slidenum">
              <a:rPr lang="en-US"/>
              <a:pPr fontAlgn="base">
                <a:spcBef>
                  <a:spcPct val="0"/>
                </a:spcBef>
                <a:spcAft>
                  <a:spcPct val="0"/>
                </a:spcAft>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9FCF08-C34E-4842-8139-77833C08BA70}" type="slidenum">
              <a:rPr lang="en-US"/>
              <a:pPr fontAlgn="base">
                <a:spcBef>
                  <a:spcPct val="0"/>
                </a:spcBef>
                <a:spcAft>
                  <a:spcPct val="0"/>
                </a:spcAft>
                <a:defRPr/>
              </a:pPr>
              <a:t>8</a:t>
            </a:fld>
            <a:endParaRPr lang="en-US"/>
          </a:p>
        </p:txBody>
      </p:sp>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substance of OR dictates that we focus on factors under the control of managers?</a:t>
            </a:r>
          </a:p>
          <a:p>
            <a:pPr eaLnBrk="1" hangingPunct="1">
              <a:spcBef>
                <a:spcPct val="0"/>
              </a:spcBef>
            </a:pPr>
            <a:r>
              <a:rPr lang="en-US" dirty="0" smtClean="0"/>
              <a:t>If managers can’t do anything about the problem OR does not study it.</a:t>
            </a:r>
          </a:p>
          <a:p>
            <a:pPr eaLnBrk="1" hangingPunct="1">
              <a:spcBef>
                <a:spcPct val="0"/>
              </a:spcBef>
            </a:pPr>
            <a:r>
              <a:rPr lang="en-US" dirty="0" smtClean="0"/>
              <a:t>Outcomes are program outputs, outcomes in the language of experimental design…</a:t>
            </a:r>
          </a:p>
          <a:p>
            <a:pPr eaLnBrk="1" hangingPunct="1">
              <a:spcBef>
                <a:spcPct val="0"/>
              </a:spcBef>
            </a:pPr>
            <a:r>
              <a:rPr lang="en-US" dirty="0" smtClean="0"/>
              <a:t>OR uses research techniques to help choose among alternative uses of resources to meet program objectives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CFD4862-A5E5-454C-890D-0CF98C173C5B}" type="slidenum">
              <a:rPr lang="en-US" sz="1200">
                <a:latin typeface="Calibri" pitchFamily="34" charset="0"/>
              </a:rPr>
              <a:pPr algn="r"/>
              <a:t>9</a:t>
            </a:fld>
            <a:endParaRPr lang="en-US" sz="1200">
              <a:latin typeface="Calibri" pitchFamily="34" charset="0"/>
            </a:endParaRPr>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None/>
            </a:pPr>
            <a:r>
              <a:rPr lang="en-US" sz="1400" dirty="0" smtClean="0">
                <a:ea typeface="Arial Unicode MS" pitchFamily="34" charset="-128"/>
                <a:cs typeface="Arial Unicode MS" pitchFamily="34" charset="-128"/>
              </a:rPr>
              <a:t>There are several related terms - Operational Research, Implementation Research, Health System</a:t>
            </a:r>
            <a:r>
              <a:rPr lang="en-US" sz="1400" baseline="0" dirty="0" smtClean="0">
                <a:ea typeface="Arial Unicode MS" pitchFamily="34" charset="-128"/>
                <a:cs typeface="Arial Unicode MS" pitchFamily="34" charset="-128"/>
              </a:rPr>
              <a:t> Research. </a:t>
            </a:r>
          </a:p>
          <a:p>
            <a:pPr eaLnBrk="1" hangingPunct="1">
              <a:spcBef>
                <a:spcPct val="0"/>
              </a:spcBef>
              <a:buFontTx/>
              <a:buNone/>
            </a:pPr>
            <a:endParaRPr lang="en-US" sz="1400" baseline="0" dirty="0" smtClean="0">
              <a:ea typeface="Arial Unicode MS" pitchFamily="34" charset="-128"/>
              <a:cs typeface="Arial Unicode MS" pitchFamily="34" charset="-128"/>
            </a:endParaRPr>
          </a:p>
          <a:p>
            <a:pPr eaLnBrk="1" hangingPunct="1">
              <a:spcBef>
                <a:spcPct val="0"/>
              </a:spcBef>
              <a:buFontTx/>
              <a:buNone/>
            </a:pPr>
            <a:r>
              <a:rPr lang="en-US" sz="1400" baseline="0" dirty="0" smtClean="0">
                <a:ea typeface="Arial Unicode MS" pitchFamily="34" charset="-128"/>
                <a:cs typeface="Arial Unicode MS" pitchFamily="34" charset="-128"/>
              </a:rPr>
              <a:t>Operational research aims to develop solutions to current operational problems of specific health program or specific service delivery component of the health system; e.g. a district or a hospital.  This research is characterized by a strong problem-solving focus and an urgency to find solutions.  Its demand-driven nature and close association with health care delivery and routine health care operations ensure operational relevance of the research activities and rapid uptake and local utilization of research findings.</a:t>
            </a:r>
          </a:p>
          <a:p>
            <a:pPr eaLnBrk="1" hangingPunct="1">
              <a:spcBef>
                <a:spcPct val="0"/>
              </a:spcBef>
              <a:buFontTx/>
              <a:buNone/>
            </a:pPr>
            <a:endParaRPr lang="en-US" sz="1400" baseline="0" dirty="0" smtClean="0">
              <a:ea typeface="Arial Unicode MS" pitchFamily="34" charset="-128"/>
              <a:cs typeface="Arial Unicode MS" pitchFamily="34" charset="-128"/>
            </a:endParaRPr>
          </a:p>
          <a:p>
            <a:pPr eaLnBrk="1" hangingPunct="1">
              <a:spcBef>
                <a:spcPct val="0"/>
              </a:spcBef>
              <a:buFontTx/>
              <a:buNone/>
            </a:pPr>
            <a:r>
              <a:rPr lang="en-US" sz="1400" baseline="0" dirty="0" smtClean="0">
                <a:ea typeface="Arial Unicode MS" pitchFamily="34" charset="-128"/>
                <a:cs typeface="Arial Unicode MS" pitchFamily="34" charset="-128"/>
              </a:rPr>
              <a:t>Although it is well-established that all research to support health system are context-specific, careful consideration of study design and reporting of context-specific, careful consideration of study design and reporting of context-specific factors generally improve the application of this research to other settings.</a:t>
            </a:r>
          </a:p>
          <a:p>
            <a:pPr eaLnBrk="1" hangingPunct="1">
              <a:spcBef>
                <a:spcPct val="0"/>
              </a:spcBef>
              <a:buFontTx/>
              <a:buNone/>
            </a:pPr>
            <a:r>
              <a:rPr lang="en-US" sz="1400" baseline="0" dirty="0" smtClean="0">
                <a:ea typeface="Arial Unicode MS" pitchFamily="34" charset="-128"/>
                <a:cs typeface="Arial Unicode MS" pitchFamily="34" charset="-128"/>
              </a:rPr>
              <a:t>As it moves through implementation and onto health system research, the utility of the research tends to be broader and have increasingly common points of comparison with other contexts. </a:t>
            </a:r>
          </a:p>
          <a:p>
            <a:pPr eaLnBrk="1" hangingPunct="1">
              <a:spcBef>
                <a:spcPct val="0"/>
              </a:spcBef>
              <a:buFontTx/>
              <a:buNone/>
            </a:pPr>
            <a:endParaRPr lang="en-US" sz="1400" baseline="0" dirty="0" smtClean="0">
              <a:ea typeface="Arial Unicode MS" pitchFamily="34" charset="-128"/>
              <a:cs typeface="Arial Unicode MS" pitchFamily="34" charset="-128"/>
            </a:endParaRPr>
          </a:p>
          <a:p>
            <a:pPr eaLnBrk="1" hangingPunct="1">
              <a:spcBef>
                <a:spcPct val="0"/>
              </a:spcBef>
              <a:buFontTx/>
              <a:buNone/>
            </a:pPr>
            <a:r>
              <a:rPr lang="en-US" sz="1400" baseline="0" dirty="0" smtClean="0">
                <a:ea typeface="Arial Unicode MS" pitchFamily="34" charset="-128"/>
                <a:cs typeface="Arial Unicode MS" pitchFamily="34" charset="-128"/>
              </a:rPr>
              <a:t>Implementation research aims to develop strategies for available or new health interventions in order to improve access to, and the use of, these interventions by the populations in need. This research is characterized by focus on the need for innovative approaches and/ or ensuring the effectiveness of implemented interventions. </a:t>
            </a:r>
          </a:p>
          <a:p>
            <a:pPr eaLnBrk="1" hangingPunct="1">
              <a:spcBef>
                <a:spcPct val="0"/>
              </a:spcBef>
              <a:buFontTx/>
              <a:buNone/>
            </a:pPr>
            <a:endParaRPr lang="en-US" sz="1400" baseline="0" dirty="0" smtClean="0">
              <a:ea typeface="Arial Unicode MS" pitchFamily="34" charset="-128"/>
              <a:cs typeface="Arial Unicode MS" pitchFamily="34" charset="-128"/>
            </a:endParaRPr>
          </a:p>
          <a:p>
            <a:pPr eaLnBrk="1" hangingPunct="1">
              <a:spcBef>
                <a:spcPct val="0"/>
              </a:spcBef>
              <a:buFontTx/>
              <a:buNone/>
            </a:pPr>
            <a:r>
              <a:rPr lang="en-US" sz="1400" baseline="0" dirty="0" smtClean="0">
                <a:ea typeface="Arial Unicode MS" pitchFamily="34" charset="-128"/>
                <a:cs typeface="Arial Unicode MS" pitchFamily="34" charset="-128"/>
              </a:rPr>
              <a:t>Health systems research addresses health system and policy questions that are not disease specific but concern systems problems that have repercussions on the performance of the health systems as a whole.  It addresses a wide range of questions, from health financing, governance, and policy to problems with structuring, planning, management, human resources, service delivery, referral, and quality of care, and public private partnership.</a:t>
            </a:r>
            <a:endParaRPr lang="en-US" sz="1400" dirty="0" smtClean="0">
              <a:ea typeface="Arial Unicode MS" pitchFamily="34" charset="-128"/>
              <a:cs typeface="Arial Unicode MS"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related terminology is Formative research. </a:t>
            </a:r>
            <a:endParaRPr lang="en-US" dirty="0"/>
          </a:p>
        </p:txBody>
      </p:sp>
      <p:sp>
        <p:nvSpPr>
          <p:cNvPr id="4" name="Slide Number Placeholder 3"/>
          <p:cNvSpPr>
            <a:spLocks noGrp="1"/>
          </p:cNvSpPr>
          <p:nvPr>
            <p:ph type="sldNum" sz="quarter" idx="10"/>
          </p:nvPr>
        </p:nvSpPr>
        <p:spPr/>
        <p:txBody>
          <a:bodyPr/>
          <a:lstStyle/>
          <a:p>
            <a:pPr>
              <a:defRPr/>
            </a:pPr>
            <a:fld id="{92F71BCD-81A5-430D-A6FD-F04764763D8E}"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EC53DF2E-E611-447E-B3B0-C7E2A15A7E9D}" type="datetimeFigureOut">
              <a:rPr lang="en-US"/>
              <a:pPr>
                <a:defRPr/>
              </a:pPr>
              <a:t>11/25/2010</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BD0F3D6E-E3CB-4264-88F8-A7387B1E4BE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CC898B41-DBD4-4269-ACE8-18F63DBF96D4}"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76C89C77-9A92-4CC4-9CD7-F3B1C7FD1F11}" type="datetimeFigureOut">
              <a:rPr lang="en-US"/>
              <a:pPr>
                <a:defRPr/>
              </a:pPr>
              <a:t>11/25/2010</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DDF665-649C-4854-A517-B0A8C935E651}" type="datetimeFigureOut">
              <a:rPr lang="en-US"/>
              <a:pPr>
                <a:defRPr/>
              </a:pPr>
              <a:t>11/25/2010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8B87ED5D-D85F-462F-A88D-81195D51C0F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FC1967E5-C5A2-4B9F-A63D-4EB86D60D83F}" type="datetimeFigureOut">
              <a:rPr lang="en-US"/>
              <a:pPr>
                <a:defRPr/>
              </a:pPr>
              <a:t>11/25/2010</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36B2BA16-E7D1-46F4-B5F7-93BCE7F576B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3000375" y="1500188"/>
            <a:ext cx="0" cy="33575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Straight Connector 8"/>
          <p:cNvSpPr>
            <a:spLocks noChangeShapeType="1"/>
          </p:cNvSpPr>
          <p:nvPr userDrawn="1"/>
        </p:nvSpPr>
        <p:spPr bwMode="auto">
          <a:xfrm flipV="1">
            <a:off x="6000750" y="1500188"/>
            <a:ext cx="9525" cy="32861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a:xfrm>
            <a:off x="5791200" y="6410325"/>
            <a:ext cx="3044825" cy="365125"/>
          </a:xfrm>
        </p:spPr>
        <p:txBody>
          <a:bodyPr/>
          <a:lstStyle>
            <a:lvl1pPr>
              <a:defRPr/>
            </a:lvl1pPr>
          </a:lstStyle>
          <a:p>
            <a:pPr>
              <a:defRPr/>
            </a:pPr>
            <a:fld id="{8A6D6A18-3B3A-4302-ACD4-F03A5F79651D}" type="datetimeFigureOut">
              <a:rPr lang="en-US"/>
              <a:pPr>
                <a:defRPr/>
              </a:pPr>
              <a:t>11/25/2010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391F95F9-3877-48E7-A653-4BE052749D1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298B34B6-6FD7-4460-A5EF-16FEEAC7A0E8}" type="datetimeFigureOut">
              <a:rPr lang="en-US"/>
              <a:pPr>
                <a:defRPr/>
              </a:pPr>
              <a:t>11/25/2010</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2716ACA7-5124-4DD4-833B-851D579064B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E0F0892D-A079-418D-9246-843B79676D04}" type="datetimeFigureOut">
              <a:rPr lang="en-US"/>
              <a:pPr>
                <a:defRPr/>
              </a:pPr>
              <a:t>11/25/2010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E4797E12-1996-4201-A869-94E1C41E60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53F8A77-9C8F-4F0C-8D28-BBF0671EDBC3}"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22EEB03E-F64F-4DC6-9D10-3F739F2EE497}" type="datetimeFigureOut">
              <a:rPr lang="en-US"/>
              <a:pPr>
                <a:defRPr/>
              </a:pPr>
              <a:t>11/25/2010</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AA7795CE-9F9A-441D-B838-938A1E83CBD2}"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D4132E10-A534-4016-A0B8-70BBC5C67D5D}" type="datetimeFigureOut">
              <a:rPr lang="en-US"/>
              <a:pPr>
                <a:defRPr/>
              </a:pPr>
              <a:t>11/25/2010</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062A53-6AF3-4030-B4F7-18CF7E512E7C}" type="datetimeFigureOut">
              <a:rPr lang="en-US"/>
              <a:pPr>
                <a:defRPr/>
              </a:pPr>
              <a:t>11/25/2010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2F3D88-C5CC-4470-A568-AA672B45924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defRPr>
            </a:lvl1pPr>
          </a:lstStyle>
          <a:p>
            <a:pPr>
              <a:defRPr/>
            </a:pPr>
            <a:fld id="{AC7FB90B-0A23-4BCF-AC5A-A98615FD476C}" type="datetimeFigureOut">
              <a:rPr lang="en-US"/>
              <a:pPr>
                <a:defRPr/>
              </a:pPr>
              <a:t>11/25/2010</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defRPr>
            </a:lvl1pPr>
          </a:lstStyle>
          <a:p>
            <a:pPr>
              <a:defRPr/>
            </a:pPr>
            <a:fld id="{F8D77FAD-E328-45BA-9B65-F17564D49096}"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Lst>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itchFamily="18" charset="0"/>
        </a:defRPr>
      </a:lvl2pPr>
      <a:lvl3pPr algn="ctr" rtl="0" eaLnBrk="0" fontAlgn="base" hangingPunct="0">
        <a:spcBef>
          <a:spcPct val="0"/>
        </a:spcBef>
        <a:spcAft>
          <a:spcPct val="0"/>
        </a:spcAft>
        <a:defRPr sz="3300">
          <a:solidFill>
            <a:srgbClr val="9F7A70"/>
          </a:solidFill>
          <a:latin typeface="Georgia" pitchFamily="18" charset="0"/>
        </a:defRPr>
      </a:lvl3pPr>
      <a:lvl4pPr algn="ctr" rtl="0" eaLnBrk="0" fontAlgn="base" hangingPunct="0">
        <a:spcBef>
          <a:spcPct val="0"/>
        </a:spcBef>
        <a:spcAft>
          <a:spcPct val="0"/>
        </a:spcAft>
        <a:defRPr sz="3300">
          <a:solidFill>
            <a:srgbClr val="9F7A70"/>
          </a:solidFill>
          <a:latin typeface="Georgia" pitchFamily="18" charset="0"/>
        </a:defRPr>
      </a:lvl4pPr>
      <a:lvl5pPr algn="ctr" rtl="0" eaLnBrk="0" fontAlgn="base" hangingPunct="0">
        <a:spcBef>
          <a:spcPct val="0"/>
        </a:spcBef>
        <a:spcAft>
          <a:spcPct val="0"/>
        </a:spcAft>
        <a:defRPr sz="3300">
          <a:solidFill>
            <a:srgbClr val="9F7A70"/>
          </a:solidFill>
          <a:latin typeface="Georgia" pitchFamily="18" charset="0"/>
        </a:defRPr>
      </a:lvl5pPr>
      <a:lvl6pPr marL="457200" algn="ctr" rtl="0" fontAlgn="base">
        <a:spcBef>
          <a:spcPct val="0"/>
        </a:spcBef>
        <a:spcAft>
          <a:spcPct val="0"/>
        </a:spcAft>
        <a:defRPr sz="3300">
          <a:solidFill>
            <a:srgbClr val="9F7A70"/>
          </a:solidFill>
          <a:latin typeface="Georgia" pitchFamily="18" charset="0"/>
        </a:defRPr>
      </a:lvl6pPr>
      <a:lvl7pPr marL="914400" algn="ctr" rtl="0" fontAlgn="base">
        <a:spcBef>
          <a:spcPct val="0"/>
        </a:spcBef>
        <a:spcAft>
          <a:spcPct val="0"/>
        </a:spcAft>
        <a:defRPr sz="3300">
          <a:solidFill>
            <a:srgbClr val="9F7A70"/>
          </a:solidFill>
          <a:latin typeface="Georgia" pitchFamily="18" charset="0"/>
        </a:defRPr>
      </a:lvl7pPr>
      <a:lvl8pPr marL="1371600" algn="ctr" rtl="0" fontAlgn="base">
        <a:spcBef>
          <a:spcPct val="0"/>
        </a:spcBef>
        <a:spcAft>
          <a:spcPct val="0"/>
        </a:spcAft>
        <a:defRPr sz="3300">
          <a:solidFill>
            <a:srgbClr val="9F7A70"/>
          </a:solidFill>
          <a:latin typeface="Georgia" pitchFamily="18" charset="0"/>
        </a:defRPr>
      </a:lvl8pPr>
      <a:lvl9pPr marL="1828800" algn="ctr" rtl="0" fontAlgn="base">
        <a:spcBef>
          <a:spcPct val="0"/>
        </a:spcBef>
        <a:spcAft>
          <a:spcPct val="0"/>
        </a:spcAft>
        <a:defRPr sz="3300">
          <a:solidFill>
            <a:srgbClr val="9F7A70"/>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C3986D"/>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7313" y="5500688"/>
            <a:ext cx="6400800" cy="752475"/>
          </a:xfrm>
        </p:spPr>
        <p:txBody>
          <a:bodyPr>
            <a:normAutofit/>
          </a:bodyPr>
          <a:lstStyle/>
          <a:p>
            <a:pPr eaLnBrk="1" fontAlgn="auto" hangingPunct="1">
              <a:spcAft>
                <a:spcPts val="0"/>
              </a:spcAft>
              <a:buFont typeface="Wingdings 2"/>
              <a:buNone/>
              <a:defRPr/>
            </a:pPr>
            <a:r>
              <a:rPr lang="en-US" cap="none" dirty="0" smtClean="0">
                <a:cs typeface="Aharoni" pitchFamily="2" charset="-79"/>
              </a:rPr>
              <a:t>Subodh S Gupta</a:t>
            </a:r>
          </a:p>
          <a:p>
            <a:pPr eaLnBrk="1" fontAlgn="auto" hangingPunct="1">
              <a:spcAft>
                <a:spcPts val="0"/>
              </a:spcAft>
              <a:buFont typeface="Wingdings 2"/>
              <a:buNone/>
              <a:defRPr/>
            </a:pPr>
            <a:r>
              <a:rPr lang="en-US" cap="none" dirty="0" smtClean="0">
                <a:cs typeface="Aharoni" pitchFamily="2" charset="-79"/>
              </a:rPr>
              <a:t>WHO Country Office for India</a:t>
            </a:r>
            <a:endParaRPr lang="en-US" cap="none" dirty="0">
              <a:cs typeface="Aharoni" pitchFamily="2" charset="-79"/>
            </a:endParaRPr>
          </a:p>
        </p:txBody>
      </p:sp>
      <p:sp>
        <p:nvSpPr>
          <p:cNvPr id="14338" name="Title 1"/>
          <p:cNvSpPr>
            <a:spLocks noGrp="1"/>
          </p:cNvSpPr>
          <p:nvPr>
            <p:ph type="ctrTitle"/>
          </p:nvPr>
        </p:nvSpPr>
        <p:spPr/>
        <p:txBody>
          <a:bodyPr/>
          <a:lstStyle/>
          <a:p>
            <a:pPr eaLnBrk="1" hangingPunct="1"/>
            <a:r>
              <a:rPr lang="en-US" b="1" dirty="0" smtClean="0"/>
              <a:t>What is </a:t>
            </a:r>
            <a:br>
              <a:rPr lang="en-US" b="1" dirty="0" smtClean="0"/>
            </a:br>
            <a:r>
              <a:rPr lang="en-US" sz="5000" b="1" dirty="0" smtClean="0"/>
              <a:t>Operational </a:t>
            </a:r>
            <a:r>
              <a:rPr lang="en-US" sz="5000" b="1" dirty="0" smtClean="0"/>
              <a:t>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idx="4294967295"/>
          </p:nvPr>
        </p:nvSpPr>
        <p:spPr/>
        <p:txBody>
          <a:bodyPr/>
          <a:lstStyle/>
          <a:p>
            <a:r>
              <a:rPr lang="en-US" b="1" smtClean="0"/>
              <a:t>Formative Research</a:t>
            </a:r>
          </a:p>
        </p:txBody>
      </p:sp>
      <p:sp>
        <p:nvSpPr>
          <p:cNvPr id="3" name="Content Placeholder 2"/>
          <p:cNvSpPr>
            <a:spLocks noGrp="1"/>
          </p:cNvSpPr>
          <p:nvPr>
            <p:ph idx="4294967295"/>
          </p:nvPr>
        </p:nvSpPr>
        <p:spPr>
          <a:xfrm>
            <a:off x="301625" y="1527175"/>
            <a:ext cx="8504238" cy="4572000"/>
          </a:xfrm>
        </p:spPr>
        <p:txBody>
          <a:bodyPr>
            <a:normAutofit fontScale="92500" lnSpcReduction="20000"/>
          </a:bodyPr>
          <a:lstStyle/>
          <a:p>
            <a:pPr marL="274320" indent="-274320" fontAlgn="auto">
              <a:spcAft>
                <a:spcPts val="0"/>
              </a:spcAft>
              <a:buFont typeface="Wingdings 2"/>
              <a:buChar char=""/>
              <a:defRPr/>
            </a:pPr>
            <a:r>
              <a:rPr lang="en-US" sz="2800" b="1" dirty="0" smtClean="0"/>
              <a:t>Formative Research</a:t>
            </a:r>
            <a:r>
              <a:rPr lang="en-US" sz="2800" dirty="0" smtClean="0"/>
              <a:t> </a:t>
            </a:r>
            <a:r>
              <a:rPr lang="en-US" sz="2800" i="1" u="sng" dirty="0" smtClean="0"/>
              <a:t>identifies</a:t>
            </a:r>
            <a:r>
              <a:rPr lang="en-US" sz="2800" dirty="0" smtClean="0"/>
              <a:t> health or program problems that need correction. Unlike operations research </a:t>
            </a:r>
            <a:r>
              <a:rPr lang="en-US" sz="2800" i="1" dirty="0" smtClean="0"/>
              <a:t>it </a:t>
            </a:r>
            <a:r>
              <a:rPr lang="en-US" sz="2800" i="1" u="sng" dirty="0" smtClean="0"/>
              <a:t>does not test solutions</a:t>
            </a:r>
            <a:r>
              <a:rPr lang="en-US" sz="2800" dirty="0" smtClean="0"/>
              <a:t> to the problem</a:t>
            </a:r>
            <a:r>
              <a:rPr lang="en-US" sz="2800" dirty="0" smtClean="0"/>
              <a:t>.</a:t>
            </a:r>
          </a:p>
          <a:p>
            <a:pPr lvl="1"/>
            <a:r>
              <a:rPr lang="en-US" sz="2300" dirty="0" smtClean="0"/>
              <a:t>Describe target audience</a:t>
            </a:r>
          </a:p>
          <a:p>
            <a:pPr lvl="1"/>
            <a:r>
              <a:rPr lang="en-US" sz="2300" dirty="0" smtClean="0"/>
              <a:t>Understand the factors which influence behavior of target beneficiary of a program</a:t>
            </a:r>
          </a:p>
          <a:p>
            <a:pPr lvl="1"/>
            <a:r>
              <a:rPr lang="en-US" sz="2300" dirty="0" smtClean="0"/>
              <a:t>Understand populations in the need of the service</a:t>
            </a:r>
          </a:p>
          <a:p>
            <a:pPr lvl="1"/>
            <a:r>
              <a:rPr lang="en-US" sz="2300" dirty="0" smtClean="0"/>
              <a:t>Create programs which are specific to the needs of the target population</a:t>
            </a:r>
          </a:p>
          <a:p>
            <a:pPr lvl="1"/>
            <a:r>
              <a:rPr lang="en-US" sz="2300" dirty="0" smtClean="0"/>
              <a:t>Ensure programs are acceptable to the clients</a:t>
            </a:r>
          </a:p>
          <a:p>
            <a:pPr marL="548640" lvl="1" indent="0" fontAlgn="auto">
              <a:spcAft>
                <a:spcPts val="0"/>
              </a:spcAft>
              <a:buFont typeface="Wingdings"/>
              <a:buNone/>
              <a:defRPr/>
            </a:pPr>
            <a:endParaRPr lang="en-US" sz="2600" b="1" i="1" dirty="0" smtClean="0">
              <a:solidFill>
                <a:schemeClr val="tx1"/>
              </a:solidFill>
            </a:endParaRPr>
          </a:p>
          <a:p>
            <a:pPr marL="274320" lvl="1" indent="-274320" fontAlgn="auto">
              <a:spcAft>
                <a:spcPts val="0"/>
              </a:spcAft>
              <a:buClr>
                <a:schemeClr val="accent1"/>
              </a:buClr>
              <a:buSzPct val="85000"/>
              <a:buFont typeface="Wingdings"/>
              <a:buNone/>
              <a:defRPr/>
            </a:pPr>
            <a:r>
              <a:rPr lang="en-US" sz="2800" b="1" i="1" dirty="0" smtClean="0">
                <a:solidFill>
                  <a:schemeClr val="tx1"/>
                </a:solidFill>
              </a:rPr>
              <a:t>   Formative research diagnoses program problems, </a:t>
            </a:r>
            <a:r>
              <a:rPr lang="en-US" sz="2800" b="1" i="1" dirty="0" smtClean="0">
                <a:solidFill>
                  <a:schemeClr val="tx1"/>
                </a:solidFill>
              </a:rPr>
              <a:t>operational </a:t>
            </a:r>
            <a:r>
              <a:rPr lang="en-US" sz="2800" b="1" i="1" dirty="0" smtClean="0">
                <a:solidFill>
                  <a:schemeClr val="tx1"/>
                </a:solidFill>
              </a:rPr>
              <a:t>research treats program problems</a:t>
            </a:r>
          </a:p>
          <a:p>
            <a:pPr marL="274320" indent="-274320" fontAlgn="auto">
              <a:spcAft>
                <a:spcPts val="0"/>
              </a:spcAft>
              <a:buFont typeface="Wingdings 2"/>
              <a:buChar char=""/>
              <a:defRPr/>
            </a:pP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p:txBody>
          <a:bodyPr/>
          <a:lstStyle/>
          <a:p>
            <a:pPr eaLnBrk="1" hangingPunct="1"/>
            <a:r>
              <a:rPr lang="en-US" smtClean="0"/>
              <a:t>Examples of OR Potential issues:</a:t>
            </a:r>
          </a:p>
        </p:txBody>
      </p:sp>
      <p:sp>
        <p:nvSpPr>
          <p:cNvPr id="76803" name="Content Placeholder 2"/>
          <p:cNvSpPr>
            <a:spLocks noGrp="1"/>
          </p:cNvSpPr>
          <p:nvPr>
            <p:ph sz="quarter" idx="4294967295"/>
          </p:nvPr>
        </p:nvSpPr>
        <p:spPr>
          <a:xfrm>
            <a:off x="301625" y="1527175"/>
            <a:ext cx="4056063" cy="4572000"/>
          </a:xfrm>
        </p:spPr>
        <p:txBody>
          <a:bodyPr/>
          <a:lstStyle/>
          <a:p>
            <a:pPr eaLnBrk="1" hangingPunct="1">
              <a:buFont typeface="Wingdings 2" pitchFamily="18" charset="2"/>
              <a:buNone/>
            </a:pPr>
            <a:r>
              <a:rPr lang="en-US" b="1" u="sng" smtClean="0"/>
              <a:t>Coverage issues</a:t>
            </a:r>
          </a:p>
          <a:p>
            <a:pPr eaLnBrk="1" hangingPunct="1"/>
            <a:r>
              <a:rPr lang="en-US" smtClean="0"/>
              <a:t>Failure to scale-up</a:t>
            </a:r>
          </a:p>
          <a:p>
            <a:pPr eaLnBrk="1" hangingPunct="1"/>
            <a:r>
              <a:rPr lang="en-US" smtClean="0"/>
              <a:t>Equity issues</a:t>
            </a:r>
          </a:p>
          <a:p>
            <a:pPr eaLnBrk="1" hangingPunct="1"/>
            <a:r>
              <a:rPr lang="en-US" smtClean="0"/>
              <a:t>Not reaching those who are stigmatized</a:t>
            </a:r>
          </a:p>
          <a:p>
            <a:pPr eaLnBrk="1" hangingPunct="1"/>
            <a:r>
              <a:rPr lang="en-US" smtClean="0"/>
              <a:t>Insufficient staff</a:t>
            </a:r>
          </a:p>
          <a:p>
            <a:pPr eaLnBrk="1" hangingPunct="1">
              <a:buFont typeface="Wingdings 2" pitchFamily="18" charset="2"/>
              <a:buNone/>
            </a:pPr>
            <a:endParaRPr lang="en-US" b="1" u="sng" smtClean="0"/>
          </a:p>
        </p:txBody>
      </p:sp>
      <p:sp>
        <p:nvSpPr>
          <p:cNvPr id="4" name="Content Placeholder 2"/>
          <p:cNvSpPr txBox="1">
            <a:spLocks/>
          </p:cNvSpPr>
          <p:nvPr/>
        </p:nvSpPr>
        <p:spPr>
          <a:xfrm>
            <a:off x="4659313" y="1571625"/>
            <a:ext cx="4056062" cy="4572000"/>
          </a:xfrm>
          <a:prstGeom prst="rect">
            <a:avLst/>
          </a:prstGeom>
        </p:spPr>
        <p:txBody>
          <a:bodyPr>
            <a:normAutofit lnSpcReduction="10000"/>
          </a:bodyPr>
          <a:lstStyle/>
          <a:p>
            <a:pPr marL="274320" indent="-274320" fontAlgn="auto">
              <a:spcBef>
                <a:spcPct val="20000"/>
              </a:spcBef>
              <a:spcAft>
                <a:spcPts val="0"/>
              </a:spcAft>
              <a:buClr>
                <a:schemeClr val="accent1"/>
              </a:buClr>
              <a:buSzPct val="85000"/>
              <a:buFont typeface="Wingdings 2"/>
              <a:buNone/>
              <a:defRPr/>
            </a:pPr>
            <a:r>
              <a:rPr lang="en-US" sz="2700" b="1" u="sng" dirty="0">
                <a:latin typeface="+mn-lt"/>
              </a:rPr>
              <a:t>Quality issues</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Poor quality of services and target group avoiding the services</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Diagnostic and dispensing services</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Technical problems</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Poor information regarding programs</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No job aids/ poor use</a:t>
            </a:r>
          </a:p>
          <a:p>
            <a:pPr marL="274320" indent="-274320" fontAlgn="auto">
              <a:spcBef>
                <a:spcPct val="20000"/>
              </a:spcBef>
              <a:spcAft>
                <a:spcPts val="0"/>
              </a:spcAft>
              <a:buClr>
                <a:schemeClr val="accent1"/>
              </a:buClr>
              <a:buSzPct val="85000"/>
              <a:buFont typeface="Wingdings 2"/>
              <a:buChar char=""/>
              <a:defRPr/>
            </a:pPr>
            <a:endParaRPr lang="en-US" sz="2700" dirty="0">
              <a:latin typeface="+mn-lt"/>
            </a:endParaRPr>
          </a:p>
          <a:p>
            <a:pPr marL="274320" indent="-274320" fontAlgn="auto">
              <a:spcBef>
                <a:spcPct val="20000"/>
              </a:spcBef>
              <a:spcAft>
                <a:spcPts val="0"/>
              </a:spcAft>
              <a:buClr>
                <a:schemeClr val="accent1"/>
              </a:buClr>
              <a:buSzPct val="85000"/>
              <a:buFont typeface="Wingdings 2"/>
              <a:buNone/>
              <a:defRPr/>
            </a:pPr>
            <a:endParaRPr lang="en-US" sz="2700" b="1" u="sng"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idx="4294967295"/>
          </p:nvPr>
        </p:nvSpPr>
        <p:spPr/>
        <p:txBody>
          <a:bodyPr/>
          <a:lstStyle/>
          <a:p>
            <a:pPr eaLnBrk="1" hangingPunct="1"/>
            <a:r>
              <a:rPr lang="en-US" smtClean="0"/>
              <a:t>Examples of OR Potential issues:</a:t>
            </a:r>
          </a:p>
        </p:txBody>
      </p:sp>
      <p:sp>
        <p:nvSpPr>
          <p:cNvPr id="3" name="Content Placeholder 2"/>
          <p:cNvSpPr>
            <a:spLocks noGrp="1"/>
          </p:cNvSpPr>
          <p:nvPr>
            <p:ph sz="quarter" idx="4294967295"/>
          </p:nvPr>
        </p:nvSpPr>
        <p:spPr>
          <a:xfrm>
            <a:off x="301625" y="1527175"/>
            <a:ext cx="4056063" cy="4572000"/>
          </a:xfrm>
        </p:spPr>
        <p:txBody>
          <a:bodyPr>
            <a:normAutofit fontScale="92500" lnSpcReduction="10000"/>
          </a:bodyPr>
          <a:lstStyle/>
          <a:p>
            <a:pPr marL="274320" indent="-274320" eaLnBrk="1" fontAlgn="auto" hangingPunct="1">
              <a:spcAft>
                <a:spcPts val="0"/>
              </a:spcAft>
              <a:buFont typeface="Wingdings 2"/>
              <a:buNone/>
              <a:defRPr/>
            </a:pPr>
            <a:r>
              <a:rPr lang="en-US" b="1" u="sng" dirty="0" smtClean="0"/>
              <a:t>Managerial issues</a:t>
            </a:r>
          </a:p>
          <a:p>
            <a:pPr marL="274320" indent="-274320" eaLnBrk="1" fontAlgn="auto" hangingPunct="1">
              <a:spcAft>
                <a:spcPts val="0"/>
              </a:spcAft>
              <a:buFont typeface="Wingdings 2"/>
              <a:buChar char=""/>
              <a:defRPr/>
            </a:pPr>
            <a:r>
              <a:rPr lang="en-US" dirty="0" smtClean="0"/>
              <a:t>Poor adherence to policy recommendations</a:t>
            </a:r>
          </a:p>
          <a:p>
            <a:pPr marL="274320" indent="-274320" eaLnBrk="1" fontAlgn="auto" hangingPunct="1">
              <a:spcAft>
                <a:spcPts val="0"/>
              </a:spcAft>
              <a:buFont typeface="Wingdings 2"/>
              <a:buChar char=""/>
              <a:defRPr/>
            </a:pPr>
            <a:r>
              <a:rPr lang="en-US" dirty="0" smtClean="0"/>
              <a:t>Poor record keeping, reporting</a:t>
            </a:r>
          </a:p>
          <a:p>
            <a:pPr marL="274320" indent="-274320" eaLnBrk="1" fontAlgn="auto" hangingPunct="1">
              <a:spcAft>
                <a:spcPts val="0"/>
              </a:spcAft>
              <a:buFont typeface="Wingdings 2"/>
              <a:buChar char=""/>
              <a:defRPr/>
            </a:pPr>
            <a:r>
              <a:rPr lang="en-US" dirty="0" smtClean="0"/>
              <a:t>Poor supportive supervision</a:t>
            </a:r>
          </a:p>
          <a:p>
            <a:pPr marL="274320" indent="-274320" eaLnBrk="1" fontAlgn="auto" hangingPunct="1">
              <a:spcAft>
                <a:spcPts val="0"/>
              </a:spcAft>
              <a:buFont typeface="Wingdings 2"/>
              <a:buChar char=""/>
              <a:defRPr/>
            </a:pPr>
            <a:r>
              <a:rPr lang="en-US" dirty="0" smtClean="0"/>
              <a:t>Poor information dissemination</a:t>
            </a:r>
          </a:p>
          <a:p>
            <a:pPr marL="274320" indent="-274320" eaLnBrk="1" fontAlgn="auto" hangingPunct="1">
              <a:spcAft>
                <a:spcPts val="0"/>
              </a:spcAft>
              <a:buFont typeface="Wingdings 2"/>
              <a:buChar char=""/>
              <a:defRPr/>
            </a:pPr>
            <a:r>
              <a:rPr lang="en-US" dirty="0" smtClean="0"/>
              <a:t>Ethical issues</a:t>
            </a:r>
          </a:p>
          <a:p>
            <a:pPr marL="274320" indent="-274320" eaLnBrk="1" fontAlgn="auto" hangingPunct="1">
              <a:spcAft>
                <a:spcPts val="0"/>
              </a:spcAft>
              <a:buFont typeface="Wingdings 2"/>
              <a:buChar char=""/>
              <a:defRPr/>
            </a:pPr>
            <a:r>
              <a:rPr lang="en-US" dirty="0" smtClean="0"/>
              <a:t>Marketing/ advocacy</a:t>
            </a:r>
          </a:p>
        </p:txBody>
      </p:sp>
      <p:sp>
        <p:nvSpPr>
          <p:cNvPr id="77828" name="Content Placeholder 2"/>
          <p:cNvSpPr txBox="1">
            <a:spLocks/>
          </p:cNvSpPr>
          <p:nvPr/>
        </p:nvSpPr>
        <p:spPr bwMode="auto">
          <a:xfrm>
            <a:off x="4659313" y="1571625"/>
            <a:ext cx="4056062" cy="4572000"/>
          </a:xfrm>
          <a:prstGeom prst="rect">
            <a:avLst/>
          </a:prstGeom>
          <a:noFill/>
          <a:ln w="9525">
            <a:noFill/>
            <a:miter lim="800000"/>
            <a:headEnd/>
            <a:tailEnd/>
          </a:ln>
        </p:spPr>
        <p:txBody>
          <a:bodyPr/>
          <a:lstStyle/>
          <a:p>
            <a:pPr marL="273050" indent="-273050">
              <a:spcBef>
                <a:spcPct val="20000"/>
              </a:spcBef>
              <a:buClr>
                <a:schemeClr val="accent1"/>
              </a:buClr>
              <a:buSzPct val="85000"/>
              <a:buFont typeface="Wingdings 2" pitchFamily="18" charset="2"/>
              <a:buNone/>
            </a:pPr>
            <a:r>
              <a:rPr lang="en-US" sz="2400" b="1" u="sng">
                <a:latin typeface="Georgia" pitchFamily="18" charset="0"/>
              </a:rPr>
              <a:t>Community/ societal issues</a:t>
            </a:r>
          </a:p>
          <a:p>
            <a:pPr marL="273050" indent="-273050">
              <a:spcBef>
                <a:spcPct val="20000"/>
              </a:spcBef>
              <a:buClr>
                <a:schemeClr val="accent1"/>
              </a:buClr>
              <a:buSzPct val="85000"/>
              <a:buFont typeface="Wingdings 2" pitchFamily="18" charset="2"/>
              <a:buChar char=""/>
            </a:pPr>
            <a:r>
              <a:rPr lang="en-US" sz="2400">
                <a:latin typeface="Georgia" pitchFamily="18" charset="0"/>
              </a:rPr>
              <a:t>Community mobilization</a:t>
            </a:r>
          </a:p>
          <a:p>
            <a:pPr marL="273050" indent="-273050">
              <a:spcBef>
                <a:spcPct val="20000"/>
              </a:spcBef>
              <a:buClr>
                <a:schemeClr val="accent1"/>
              </a:buClr>
              <a:buSzPct val="85000"/>
              <a:buFont typeface="Wingdings 2" pitchFamily="18" charset="2"/>
              <a:buChar char=""/>
            </a:pPr>
            <a:r>
              <a:rPr lang="en-US" sz="2400">
                <a:latin typeface="Georgia" pitchFamily="18" charset="0"/>
              </a:rPr>
              <a:t>Affordability</a:t>
            </a:r>
          </a:p>
          <a:p>
            <a:pPr marL="273050" indent="-273050">
              <a:spcBef>
                <a:spcPct val="20000"/>
              </a:spcBef>
              <a:buClr>
                <a:schemeClr val="accent1"/>
              </a:buClr>
              <a:buSzPct val="85000"/>
              <a:buFont typeface="Wingdings 2" pitchFamily="18" charset="2"/>
              <a:buChar char=""/>
            </a:pPr>
            <a:r>
              <a:rPr lang="en-US" sz="2400">
                <a:latin typeface="Georgia" pitchFamily="18" charset="0"/>
              </a:rPr>
              <a:t>Stigma</a:t>
            </a:r>
          </a:p>
          <a:p>
            <a:pPr marL="273050" indent="-273050">
              <a:spcBef>
                <a:spcPct val="20000"/>
              </a:spcBef>
              <a:buClr>
                <a:schemeClr val="accent1"/>
              </a:buClr>
              <a:buSzPct val="85000"/>
              <a:buFont typeface="Wingdings 2" pitchFamily="18" charset="2"/>
              <a:buChar char=""/>
            </a:pPr>
            <a:r>
              <a:rPr lang="en-US" sz="2400">
                <a:latin typeface="Georgia" pitchFamily="18" charset="0"/>
              </a:rPr>
              <a:t>Barriers to access</a:t>
            </a:r>
          </a:p>
          <a:p>
            <a:pPr marL="273050" indent="-273050">
              <a:spcBef>
                <a:spcPct val="20000"/>
              </a:spcBef>
              <a:buClr>
                <a:schemeClr val="accent1"/>
              </a:buClr>
              <a:buSzPct val="85000"/>
              <a:buFont typeface="Wingdings 2" pitchFamily="18" charset="2"/>
              <a:buChar char=""/>
            </a:pPr>
            <a:r>
              <a:rPr lang="en-US" sz="2400">
                <a:latin typeface="Georgia" pitchFamily="18" charset="0"/>
              </a:rPr>
              <a:t>Perceptions</a:t>
            </a:r>
          </a:p>
          <a:p>
            <a:pPr marL="273050" indent="-273050">
              <a:spcBef>
                <a:spcPct val="20000"/>
              </a:spcBef>
              <a:buClr>
                <a:schemeClr val="accent1"/>
              </a:buClr>
              <a:buSzPct val="85000"/>
              <a:buFont typeface="Wingdings 2" pitchFamily="18" charset="2"/>
              <a:buNone/>
            </a:pPr>
            <a:endParaRPr lang="en-US" sz="2400" b="1" u="sng">
              <a:latin typeface="Georgia"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3"/>
          <p:cNvSpPr>
            <a:spLocks noGrp="1" noChangeArrowheads="1"/>
          </p:cNvSpPr>
          <p:nvPr>
            <p:ph type="body" idx="1"/>
          </p:nvPr>
        </p:nvSpPr>
        <p:spPr>
          <a:xfrm>
            <a:off x="301625" y="1527175"/>
            <a:ext cx="8504238" cy="4572000"/>
          </a:xfrm>
        </p:spPr>
        <p:txBody>
          <a:bodyPr/>
          <a:lstStyle/>
          <a:p>
            <a:pPr eaLnBrk="1" hangingPunct="1"/>
            <a:r>
              <a:rPr lang="en-US" smtClean="0"/>
              <a:t>Wanting to know</a:t>
            </a:r>
          </a:p>
          <a:p>
            <a:pPr eaLnBrk="1" hangingPunct="1"/>
            <a:r>
              <a:rPr lang="en-US" smtClean="0"/>
              <a:t>Wanting to act</a:t>
            </a:r>
          </a:p>
          <a:p>
            <a:pPr eaLnBrk="1" hangingPunct="1"/>
            <a:r>
              <a:rPr lang="en-US" smtClean="0"/>
              <a:t>Having the ability to act</a:t>
            </a:r>
          </a:p>
          <a:p>
            <a:pPr eaLnBrk="1" hangingPunct="1">
              <a:buFont typeface="Wingdings 2" pitchFamily="18" charset="2"/>
              <a:buNone/>
            </a:pPr>
            <a:endParaRPr lang="en-GB" baseline="30000" smtClean="0"/>
          </a:p>
        </p:txBody>
      </p:sp>
      <p:sp>
        <p:nvSpPr>
          <p:cNvPr id="47106" name="Rectangle 12"/>
          <p:cNvSpPr>
            <a:spLocks noGrp="1" noChangeArrowheads="1"/>
          </p:cNvSpPr>
          <p:nvPr>
            <p:ph type="title"/>
          </p:nvPr>
        </p:nvSpPr>
        <p:spPr/>
        <p:txBody>
          <a:bodyPr/>
          <a:lstStyle/>
          <a:p>
            <a:pPr eaLnBrk="1" hangingPunct="1"/>
            <a:r>
              <a:rPr lang="en-GB" sz="3600" smtClean="0">
                <a:solidFill>
                  <a:srgbClr val="9F7A70"/>
                </a:solidFill>
              </a:rPr>
              <a:t>First, You Must Recognize a Problem</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txBox="1">
            <a:spLocks noChangeArrowheads="1"/>
          </p:cNvSpPr>
          <p:nvPr/>
        </p:nvSpPr>
        <p:spPr>
          <a:xfrm>
            <a:off x="301625" y="228600"/>
            <a:ext cx="8534400" cy="758825"/>
          </a:xfrm>
          <a:prstGeom prst="rect">
            <a:avLst/>
          </a:prstGeom>
        </p:spPr>
        <p:txBody>
          <a:bodyPr anchor="b">
            <a:normAutofit/>
          </a:bodyPr>
          <a:lstStyle/>
          <a:p>
            <a:pPr algn="ctr" fontAlgn="auto">
              <a:spcAft>
                <a:spcPts val="0"/>
              </a:spcAft>
              <a:defRPr/>
            </a:pPr>
            <a:r>
              <a:rPr lang="en-GB" sz="3600" dirty="0">
                <a:solidFill>
                  <a:srgbClr val="B58B80">
                    <a:shade val="75000"/>
                  </a:srgbClr>
                </a:solidFill>
                <a:latin typeface="+mn-lt"/>
                <a:ea typeface="+mj-ea"/>
                <a:cs typeface="+mj-cs"/>
              </a:rPr>
              <a:t>Who identifies problems for OR? </a:t>
            </a:r>
            <a:endParaRPr lang="en-GB" sz="3600" dirty="0">
              <a:solidFill>
                <a:schemeClr val="accent3">
                  <a:shade val="75000"/>
                </a:schemeClr>
              </a:solidFill>
              <a:latin typeface="+mj-lt"/>
              <a:ea typeface="+mj-ea"/>
              <a:cs typeface="+mj-cs"/>
            </a:endParaRPr>
          </a:p>
        </p:txBody>
      </p:sp>
      <p:sp>
        <p:nvSpPr>
          <p:cNvPr id="5" name="Rectangle 3"/>
          <p:cNvSpPr txBox="1">
            <a:spLocks noChangeArrowheads="1"/>
          </p:cNvSpPr>
          <p:nvPr/>
        </p:nvSpPr>
        <p:spPr>
          <a:xfrm>
            <a:off x="301625" y="1527175"/>
            <a:ext cx="8504238" cy="4572000"/>
          </a:xfrm>
          <a:prstGeom prst="rect">
            <a:avLst/>
          </a:prstGeom>
        </p:spPr>
        <p:txBody>
          <a:bodyPr>
            <a:normAutofit/>
          </a:bodyPr>
          <a:lstStyle/>
          <a:p>
            <a:pPr marL="514350" indent="-514350" fontAlgn="auto">
              <a:spcBef>
                <a:spcPct val="20000"/>
              </a:spcBef>
              <a:spcAft>
                <a:spcPts val="0"/>
              </a:spcAft>
              <a:buClr>
                <a:schemeClr val="accent1"/>
              </a:buClr>
              <a:buSzPct val="85000"/>
              <a:buFont typeface="+mj-lt"/>
              <a:buAutoNum type="arabicPeriod"/>
              <a:defRPr/>
            </a:pPr>
            <a:r>
              <a:rPr lang="en-US" sz="2700" dirty="0">
                <a:latin typeface="+mn-lt"/>
              </a:rPr>
              <a:t>The patient</a:t>
            </a:r>
          </a:p>
          <a:p>
            <a:pPr marL="514350" indent="-514350" fontAlgn="auto">
              <a:spcBef>
                <a:spcPct val="20000"/>
              </a:spcBef>
              <a:spcAft>
                <a:spcPts val="0"/>
              </a:spcAft>
              <a:buClr>
                <a:schemeClr val="accent1"/>
              </a:buClr>
              <a:buSzPct val="85000"/>
              <a:buFont typeface="+mj-lt"/>
              <a:buAutoNum type="arabicPeriod"/>
              <a:defRPr/>
            </a:pPr>
            <a:r>
              <a:rPr lang="en-US" sz="2700" dirty="0">
                <a:latin typeface="+mn-lt"/>
              </a:rPr>
              <a:t>The programme staff</a:t>
            </a:r>
          </a:p>
          <a:p>
            <a:pPr marL="514350" indent="-514350" fontAlgn="auto">
              <a:spcBef>
                <a:spcPct val="20000"/>
              </a:spcBef>
              <a:spcAft>
                <a:spcPts val="0"/>
              </a:spcAft>
              <a:buClr>
                <a:schemeClr val="accent1"/>
              </a:buClr>
              <a:buSzPct val="85000"/>
              <a:buFont typeface="+mj-lt"/>
              <a:buAutoNum type="arabicPeriod"/>
              <a:defRPr/>
            </a:pPr>
            <a:r>
              <a:rPr lang="en-US" sz="2700" dirty="0">
                <a:latin typeface="+mn-lt"/>
              </a:rPr>
              <a:t>The programme manager</a:t>
            </a:r>
          </a:p>
          <a:p>
            <a:pPr marL="514350" indent="-514350" fontAlgn="auto">
              <a:spcBef>
                <a:spcPct val="20000"/>
              </a:spcBef>
              <a:spcAft>
                <a:spcPts val="0"/>
              </a:spcAft>
              <a:buClr>
                <a:schemeClr val="accent1"/>
              </a:buClr>
              <a:buSzPct val="85000"/>
              <a:buFont typeface="+mj-lt"/>
              <a:buAutoNum type="arabicPeriod"/>
              <a:defRPr/>
            </a:pPr>
            <a:r>
              <a:rPr lang="en-US" sz="2700" dirty="0">
                <a:latin typeface="+mn-lt"/>
              </a:rPr>
              <a:t>The District manager</a:t>
            </a:r>
          </a:p>
          <a:p>
            <a:pPr marL="514350" indent="-514350" fontAlgn="auto">
              <a:spcBef>
                <a:spcPct val="20000"/>
              </a:spcBef>
              <a:spcAft>
                <a:spcPts val="0"/>
              </a:spcAft>
              <a:buClr>
                <a:schemeClr val="accent1"/>
              </a:buClr>
              <a:buSzPct val="85000"/>
              <a:buFont typeface="+mj-lt"/>
              <a:buAutoNum type="arabicPeriod"/>
              <a:defRPr/>
            </a:pPr>
            <a:r>
              <a:rPr lang="en-US" sz="2700" dirty="0">
                <a:latin typeface="+mn-lt"/>
              </a:rPr>
              <a:t>National staff</a:t>
            </a:r>
          </a:p>
          <a:p>
            <a:pPr marL="274320" indent="-274320" fontAlgn="auto">
              <a:spcBef>
                <a:spcPct val="20000"/>
              </a:spcBef>
              <a:spcAft>
                <a:spcPts val="0"/>
              </a:spcAft>
              <a:buClr>
                <a:schemeClr val="accent1"/>
              </a:buClr>
              <a:buSzPct val="85000"/>
              <a:buFont typeface="Wingdings 2"/>
              <a:buChar char=""/>
              <a:defRPr/>
            </a:pPr>
            <a:endParaRPr lang="en-US" sz="2700" dirty="0">
              <a:latin typeface="+mn-lt"/>
            </a:endParaRPr>
          </a:p>
          <a:p>
            <a:pPr marL="274320" indent="-274320" fontAlgn="auto">
              <a:spcBef>
                <a:spcPct val="20000"/>
              </a:spcBef>
              <a:spcAft>
                <a:spcPts val="0"/>
              </a:spcAft>
              <a:buClr>
                <a:schemeClr val="accent1"/>
              </a:buClr>
              <a:buSzPct val="85000"/>
              <a:buFont typeface="Wingdings 2"/>
              <a:buChar char=""/>
              <a:defRPr/>
            </a:pPr>
            <a:r>
              <a:rPr lang="en-US" sz="2700" dirty="0">
                <a:latin typeface="+mn-lt"/>
              </a:rPr>
              <a:t>Identifying problems requires a team approach. </a:t>
            </a:r>
          </a:p>
          <a:p>
            <a:pPr marL="274320" indent="-274320" fontAlgn="auto">
              <a:spcBef>
                <a:spcPct val="20000"/>
              </a:spcBef>
              <a:spcAft>
                <a:spcPts val="0"/>
              </a:spcAft>
              <a:buClr>
                <a:schemeClr val="accent1"/>
              </a:buClr>
              <a:buSzPct val="85000"/>
              <a:buFont typeface="Wingdings 2"/>
              <a:buChar char=""/>
              <a:defRPr/>
            </a:pPr>
            <a:r>
              <a:rPr lang="en-US" sz="2700" dirty="0">
                <a:latin typeface="+mn-lt"/>
              </a:rPr>
              <a:t>The role of anyone who works in the programme! But, primarily, the role of the manager</a:t>
            </a:r>
          </a:p>
          <a:p>
            <a:pPr marL="274320" indent="-274320" fontAlgn="auto">
              <a:spcBef>
                <a:spcPct val="20000"/>
              </a:spcBef>
              <a:spcAft>
                <a:spcPts val="0"/>
              </a:spcAft>
              <a:buClr>
                <a:schemeClr val="accent1"/>
              </a:buClr>
              <a:buSzPct val="85000"/>
              <a:buFont typeface="Wingdings 2"/>
              <a:buChar char=""/>
              <a:defRPr/>
            </a:pPr>
            <a:endParaRPr lang="en-US" sz="2700" dirty="0">
              <a:latin typeface="+mn-lt"/>
            </a:endParaRPr>
          </a:p>
          <a:p>
            <a:pPr marL="274320" indent="-274320" fontAlgn="auto">
              <a:spcBef>
                <a:spcPct val="20000"/>
              </a:spcBef>
              <a:spcAft>
                <a:spcPts val="0"/>
              </a:spcAft>
              <a:buClr>
                <a:schemeClr val="accent1"/>
              </a:buClr>
              <a:buSzPct val="85000"/>
              <a:buFont typeface="Wingdings 2"/>
              <a:buNone/>
              <a:defRPr/>
            </a:pPr>
            <a:endParaRPr lang="en-GB" sz="2700" baseline="30000" dirty="0">
              <a:latin typeface="+mn-lt"/>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pPr eaLnBrk="1" hangingPunct="1"/>
            <a:r>
              <a:rPr lang="en-GB" sz="3600" smtClean="0">
                <a:solidFill>
                  <a:srgbClr val="9F7A70"/>
                </a:solidFill>
              </a:rPr>
              <a:t>You've Identified a Potential Problem</a:t>
            </a:r>
          </a:p>
        </p:txBody>
      </p:sp>
      <p:sp>
        <p:nvSpPr>
          <p:cNvPr id="51202" name="Rectangle 3"/>
          <p:cNvSpPr txBox="1">
            <a:spLocks noChangeArrowheads="1"/>
          </p:cNvSpPr>
          <p:nvPr/>
        </p:nvSpPr>
        <p:spPr bwMode="auto">
          <a:xfrm>
            <a:off x="301625" y="1527175"/>
            <a:ext cx="8504238" cy="4572000"/>
          </a:xfrm>
          <a:prstGeom prst="rect">
            <a:avLst/>
          </a:prstGeom>
          <a:noFill/>
          <a:ln w="9525">
            <a:noFill/>
            <a:miter lim="800000"/>
            <a:headEnd/>
            <a:tailEnd/>
          </a:ln>
        </p:spPr>
        <p:txBody>
          <a:bodyPr/>
          <a:lstStyle/>
          <a:p>
            <a:pPr marL="273050" indent="-273050">
              <a:spcBef>
                <a:spcPct val="20000"/>
              </a:spcBef>
              <a:buClr>
                <a:schemeClr val="accent1"/>
              </a:buClr>
              <a:buSzPct val="85000"/>
              <a:buFont typeface="Wingdings 2" pitchFamily="18" charset="2"/>
              <a:buChar char=""/>
            </a:pPr>
            <a:r>
              <a:rPr lang="en-US" sz="2300">
                <a:latin typeface="Georgia" pitchFamily="18" charset="0"/>
              </a:rPr>
              <a:t>Children with diarrhea are not treated properly in OPD setting</a:t>
            </a:r>
          </a:p>
          <a:p>
            <a:pPr marL="273050" indent="-273050">
              <a:spcBef>
                <a:spcPct val="20000"/>
              </a:spcBef>
              <a:buClr>
                <a:schemeClr val="accent1"/>
              </a:buClr>
              <a:buSzPct val="85000"/>
              <a:buFont typeface="Wingdings 2" pitchFamily="18" charset="2"/>
              <a:buChar char=""/>
            </a:pPr>
            <a:r>
              <a:rPr lang="en-GB" sz="2300">
                <a:latin typeface="Georgia" pitchFamily="18" charset="0"/>
              </a:rPr>
              <a:t>ORS is not available in the villages</a:t>
            </a:r>
            <a:endParaRPr lang="en-US" sz="2300">
              <a:latin typeface="Georgia" pitchFamily="18" charset="0"/>
            </a:endParaRPr>
          </a:p>
          <a:p>
            <a:pPr marL="273050" indent="-273050">
              <a:spcBef>
                <a:spcPct val="20000"/>
              </a:spcBef>
              <a:buClr>
                <a:schemeClr val="accent1"/>
              </a:buClr>
              <a:buSzPct val="85000"/>
              <a:buFont typeface="Wingdings 2" pitchFamily="18" charset="2"/>
              <a:buChar char=""/>
            </a:pPr>
            <a:r>
              <a:rPr lang="en-US" sz="2300">
                <a:latin typeface="Georgia" pitchFamily="18" charset="0"/>
              </a:rPr>
              <a:t>Poor newborn care practices</a:t>
            </a:r>
          </a:p>
          <a:p>
            <a:pPr marL="273050" indent="-273050">
              <a:spcBef>
                <a:spcPct val="20000"/>
              </a:spcBef>
              <a:buClr>
                <a:schemeClr val="accent1"/>
              </a:buClr>
              <a:buSzPct val="85000"/>
              <a:buFont typeface="Wingdings 2" pitchFamily="18" charset="2"/>
              <a:buChar char=""/>
            </a:pPr>
            <a:r>
              <a:rPr lang="en-US" sz="2300">
                <a:latin typeface="Georgia" pitchFamily="18" charset="0"/>
              </a:rPr>
              <a:t>Most of the Blood Pressure equipments are not functional in subcenters</a:t>
            </a:r>
          </a:p>
          <a:p>
            <a:pPr marL="273050" indent="-273050">
              <a:spcBef>
                <a:spcPct val="20000"/>
              </a:spcBef>
              <a:buClr>
                <a:schemeClr val="accent1"/>
              </a:buClr>
              <a:buSzPct val="85000"/>
              <a:buFont typeface="Wingdings 2" pitchFamily="18" charset="2"/>
              <a:buChar char=""/>
            </a:pPr>
            <a:r>
              <a:rPr lang="en-US" sz="2300">
                <a:latin typeface="Georgia" pitchFamily="18" charset="0"/>
              </a:rPr>
              <a:t>Newborns are brought late during their illness to the health facilities</a:t>
            </a:r>
          </a:p>
          <a:p>
            <a:pPr marL="273050" indent="-273050">
              <a:spcBef>
                <a:spcPct val="20000"/>
              </a:spcBef>
              <a:buClr>
                <a:schemeClr val="accent1"/>
              </a:buClr>
              <a:buSzPct val="85000"/>
              <a:buFont typeface="Wingdings 2" pitchFamily="18" charset="2"/>
              <a:buChar char=""/>
            </a:pPr>
            <a:r>
              <a:rPr lang="en-US" sz="2300">
                <a:latin typeface="Georgia" pitchFamily="18" charset="0"/>
              </a:rPr>
              <a:t>The members of Village Health and Sanitation Committee are not active because they do not understand their roles</a:t>
            </a:r>
          </a:p>
          <a:p>
            <a:pPr marL="273050" indent="-273050">
              <a:spcBef>
                <a:spcPct val="20000"/>
              </a:spcBef>
              <a:buClr>
                <a:schemeClr val="accent1"/>
              </a:buClr>
              <a:buSzPct val="85000"/>
              <a:buFont typeface="Wingdings 2" pitchFamily="18" charset="2"/>
              <a:buChar char=""/>
            </a:pPr>
            <a:r>
              <a:rPr lang="en-US" sz="2300">
                <a:latin typeface="Georgia" pitchFamily="18" charset="0"/>
              </a:rPr>
              <a:t>The district team finds it difficult to get Pediatricians for SCNU</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pPr eaLnBrk="1" hangingPunct="1"/>
            <a:r>
              <a:rPr lang="en-GB" smtClean="0">
                <a:solidFill>
                  <a:srgbClr val="9F7A70"/>
                </a:solidFill>
              </a:rPr>
              <a:t>Find out solutions</a:t>
            </a:r>
          </a:p>
        </p:txBody>
      </p:sp>
      <p:sp>
        <p:nvSpPr>
          <p:cNvPr id="94211" name="Rectangle 3"/>
          <p:cNvSpPr>
            <a:spLocks noGrp="1" noChangeArrowheads="1"/>
          </p:cNvSpPr>
          <p:nvPr>
            <p:ph type="body" idx="1"/>
          </p:nvPr>
        </p:nvSpPr>
        <p:spPr>
          <a:xfrm>
            <a:off x="301625" y="1527175"/>
            <a:ext cx="8504238" cy="4572000"/>
          </a:xfrm>
        </p:spPr>
        <p:txBody>
          <a:bodyPr/>
          <a:lstStyle/>
          <a:p>
            <a:pPr eaLnBrk="1" hangingPunct="1"/>
            <a:r>
              <a:rPr lang="en-GB" dirty="0" smtClean="0"/>
              <a:t>Problem:  Children with </a:t>
            </a:r>
            <a:r>
              <a:rPr lang="en-GB" dirty="0" err="1" smtClean="0"/>
              <a:t>diarrhea</a:t>
            </a:r>
            <a:r>
              <a:rPr lang="en-GB" dirty="0" smtClean="0"/>
              <a:t> are not treated properly in OPD setting</a:t>
            </a:r>
          </a:p>
          <a:p>
            <a:pPr eaLnBrk="1" hangingPunct="1"/>
            <a:r>
              <a:rPr lang="en-GB" dirty="0" smtClean="0"/>
              <a:t>Reason:  </a:t>
            </a:r>
            <a:r>
              <a:rPr lang="en-GB" dirty="0" smtClean="0"/>
              <a:t>Facility for observation not available within OPD setting</a:t>
            </a:r>
          </a:p>
          <a:p>
            <a:pPr eaLnBrk="1" hangingPunct="1"/>
            <a:r>
              <a:rPr lang="en-GB" dirty="0" smtClean="0"/>
              <a:t>Intervention:  Have an ORS corner within OPD</a:t>
            </a:r>
          </a:p>
        </p:txBody>
      </p:sp>
      <p:sp>
        <p:nvSpPr>
          <p:cNvPr id="94212" name="Text Box 4"/>
          <p:cNvSpPr txBox="1">
            <a:spLocks noChangeArrowheads="1"/>
          </p:cNvSpPr>
          <p:nvPr/>
        </p:nvSpPr>
        <p:spPr bwMode="auto">
          <a:xfrm>
            <a:off x="642938" y="5029200"/>
            <a:ext cx="7358062" cy="954088"/>
          </a:xfrm>
          <a:prstGeom prst="rect">
            <a:avLst/>
          </a:prstGeom>
          <a:noFill/>
          <a:ln w="31750">
            <a:solidFill>
              <a:schemeClr val="tx1"/>
            </a:solidFill>
            <a:miter lim="800000"/>
            <a:headEnd/>
            <a:tailEnd/>
          </a:ln>
        </p:spPr>
        <p:txBody>
          <a:bodyPr>
            <a:spAutoFit/>
          </a:bodyPr>
          <a:lstStyle/>
          <a:p>
            <a:pPr>
              <a:spcBef>
                <a:spcPct val="50000"/>
              </a:spcBef>
            </a:pPr>
            <a:r>
              <a:rPr lang="en-GB" sz="2800" b="1" dirty="0">
                <a:cs typeface="Arial" charset="0"/>
              </a:rPr>
              <a:t>S</a:t>
            </a:r>
            <a:r>
              <a:rPr lang="en-GB" sz="2800" b="1" dirty="0" smtClean="0">
                <a:cs typeface="Arial" charset="0"/>
              </a:rPr>
              <a:t>ome </a:t>
            </a:r>
            <a:r>
              <a:rPr lang="en-GB" sz="2800" b="1" dirty="0">
                <a:cs typeface="Arial" charset="0"/>
              </a:rPr>
              <a:t>issues simply need some common sense, and initiative</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p:txBody>
          <a:bodyPr/>
          <a:lstStyle/>
          <a:p>
            <a:pPr eaLnBrk="1" hangingPunct="1"/>
            <a:r>
              <a:rPr lang="en-US" smtClean="0"/>
              <a:t>Examples: Operational Research</a:t>
            </a:r>
          </a:p>
        </p:txBody>
      </p:sp>
      <p:sp>
        <p:nvSpPr>
          <p:cNvPr id="33794" name="Rectangle 3"/>
          <p:cNvSpPr>
            <a:spLocks noGrp="1"/>
          </p:cNvSpPr>
          <p:nvPr>
            <p:ph type="body" idx="4294967295"/>
          </p:nvPr>
        </p:nvSpPr>
        <p:spPr>
          <a:xfrm>
            <a:off x="301625" y="1566863"/>
            <a:ext cx="8534400" cy="4598987"/>
          </a:xfrm>
        </p:spPr>
        <p:txBody>
          <a:bodyPr/>
          <a:lstStyle/>
          <a:p>
            <a:pPr eaLnBrk="1" hangingPunct="1">
              <a:lnSpc>
                <a:spcPct val="90000"/>
              </a:lnSpc>
            </a:pPr>
            <a:r>
              <a:rPr lang="en-US" sz="2400" smtClean="0"/>
              <a:t>Will involvement of SHG for social marketing of ORS improve the ORS use in villages of Maharashtra?</a:t>
            </a:r>
          </a:p>
          <a:p>
            <a:pPr eaLnBrk="1" hangingPunct="1">
              <a:lnSpc>
                <a:spcPct val="90000"/>
              </a:lnSpc>
            </a:pPr>
            <a:r>
              <a:rPr lang="en-US" sz="2400" smtClean="0"/>
              <a:t>Will strong interpersonal communication through ‘Yashoda’ improve the newborn care practices in NIPI districts?</a:t>
            </a:r>
          </a:p>
          <a:p>
            <a:pPr eaLnBrk="1" hangingPunct="1">
              <a:lnSpc>
                <a:spcPct val="90000"/>
              </a:lnSpc>
            </a:pPr>
            <a:r>
              <a:rPr lang="en-US" sz="2400" smtClean="0"/>
              <a:t>Will training of a person for repair of BP instruments at district level help availability of functional BP instruments in subcenters</a:t>
            </a:r>
          </a:p>
          <a:p>
            <a:pPr eaLnBrk="1" hangingPunct="1">
              <a:lnSpc>
                <a:spcPct val="90000"/>
              </a:lnSpc>
            </a:pPr>
            <a:r>
              <a:rPr lang="en-US" sz="2400" smtClean="0"/>
              <a:t>Will giving mobiles to ASHA/ ANM and referral linkage with district hospitals result in timely referral of sick newborns and children?</a:t>
            </a:r>
          </a:p>
          <a:p>
            <a:pPr eaLnBrk="1" hangingPunct="1">
              <a:lnSpc>
                <a:spcPct val="90000"/>
              </a:lnSpc>
            </a:pPr>
            <a:r>
              <a:rPr lang="en-US" sz="2400" smtClean="0"/>
              <a:t>Do medical officers with Facility-based IMNCI training gain requisite skills for management of more than 60% of sick newborns and children admitted in FRU?</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pPr eaLnBrk="1" hangingPunct="1"/>
            <a:r>
              <a:rPr lang="en-GB" sz="3600" smtClean="0">
                <a:solidFill>
                  <a:srgbClr val="9F7A70"/>
                </a:solidFill>
              </a:rPr>
              <a:t>There are Lots of Ways to Approach OR</a:t>
            </a:r>
          </a:p>
        </p:txBody>
      </p:sp>
      <p:sp>
        <p:nvSpPr>
          <p:cNvPr id="57346" name="Rectangle 3"/>
          <p:cNvSpPr>
            <a:spLocks noGrp="1" noChangeArrowheads="1"/>
          </p:cNvSpPr>
          <p:nvPr>
            <p:ph type="body" idx="1"/>
          </p:nvPr>
        </p:nvSpPr>
        <p:spPr>
          <a:xfrm>
            <a:off x="301625" y="1527175"/>
            <a:ext cx="8504238" cy="4572000"/>
          </a:xfrm>
        </p:spPr>
        <p:txBody>
          <a:bodyPr/>
          <a:lstStyle/>
          <a:p>
            <a:pPr eaLnBrk="1" hangingPunct="1"/>
            <a:r>
              <a:rPr lang="en-GB" smtClean="0"/>
              <a:t>Some are simple, others more formal</a:t>
            </a:r>
          </a:p>
          <a:p>
            <a:pPr eaLnBrk="1" hangingPunct="1"/>
            <a:r>
              <a:rPr lang="en-GB" smtClean="0"/>
              <a:t>Flexibility needed and desired, to meet the objectives of what you need to do</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smtClean="0">
                <a:solidFill>
                  <a:srgbClr val="9F7A70"/>
                </a:solidFill>
              </a:rPr>
              <a:t>The OR Process</a:t>
            </a:r>
          </a:p>
        </p:txBody>
      </p:sp>
      <p:sp>
        <p:nvSpPr>
          <p:cNvPr id="55298" name="Content Placeholder 2"/>
          <p:cNvSpPr>
            <a:spLocks noGrp="1"/>
          </p:cNvSpPr>
          <p:nvPr>
            <p:ph sz="quarter" idx="1"/>
          </p:nvPr>
        </p:nvSpPr>
        <p:spPr>
          <a:xfrm>
            <a:off x="301625" y="1527175"/>
            <a:ext cx="8504238" cy="4572000"/>
          </a:xfrm>
        </p:spPr>
        <p:txBody>
          <a:bodyPr/>
          <a:lstStyle/>
          <a:p>
            <a:pPr eaLnBrk="1" hangingPunct="1"/>
            <a:r>
              <a:rPr lang="en-US" smtClean="0"/>
              <a:t>Problem identification</a:t>
            </a:r>
          </a:p>
          <a:p>
            <a:pPr eaLnBrk="1" hangingPunct="1"/>
            <a:r>
              <a:rPr lang="en-US" smtClean="0"/>
              <a:t>Solution generation</a:t>
            </a:r>
          </a:p>
          <a:p>
            <a:pPr eaLnBrk="1" hangingPunct="1"/>
            <a:r>
              <a:rPr lang="en-US" smtClean="0"/>
              <a:t>Solution testing</a:t>
            </a:r>
          </a:p>
          <a:p>
            <a:pPr eaLnBrk="1" hangingPunct="1"/>
            <a:r>
              <a:rPr lang="en-US" smtClean="0"/>
              <a:t>Results dissemination</a:t>
            </a:r>
          </a:p>
          <a:p>
            <a:pPr eaLnBrk="1" hangingPunct="1"/>
            <a:r>
              <a:rPr lang="en-US" smtClean="0"/>
              <a:t>Results utilization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6"/>
          <p:cNvSpPr>
            <a:spLocks noChangeArrowheads="1"/>
          </p:cNvSpPr>
          <p:nvPr/>
        </p:nvSpPr>
        <p:spPr bwMode="auto">
          <a:xfrm>
            <a:off x="287338" y="117475"/>
            <a:ext cx="8620125" cy="627063"/>
          </a:xfrm>
          <a:prstGeom prst="rect">
            <a:avLst/>
          </a:prstGeom>
          <a:noFill/>
          <a:ln w="9525" algn="ctr">
            <a:noFill/>
            <a:miter lim="800000"/>
            <a:headEnd/>
            <a:tailEnd/>
          </a:ln>
          <a:effectLst/>
        </p:spPr>
        <p:txBody>
          <a:bodyPr anchor="b"/>
          <a:lstStyle/>
          <a:p>
            <a:pPr algn="ctr"/>
            <a:r>
              <a:rPr lang="en-US" sz="3300">
                <a:solidFill>
                  <a:srgbClr val="9F7A70"/>
                </a:solidFill>
                <a:latin typeface="Georgia" pitchFamily="18" charset="0"/>
                <a:ea typeface="Arial Unicode MS" pitchFamily="34" charset="-128"/>
                <a:cs typeface="Arial Unicode MS" pitchFamily="34" charset="-128"/>
              </a:rPr>
              <a:t>Operations Issues</a:t>
            </a:r>
          </a:p>
        </p:txBody>
      </p:sp>
      <p:pic>
        <p:nvPicPr>
          <p:cNvPr id="86019" name="Picture 32" descr="E:\Other Required Photos\VCC meeting.JPG"/>
          <p:cNvPicPr>
            <a:picLocks noChangeAspect="1" noChangeArrowheads="1"/>
          </p:cNvPicPr>
          <p:nvPr/>
        </p:nvPicPr>
        <p:blipFill>
          <a:blip r:embed="rId3" cstate="print"/>
          <a:srcRect r="2083" b="8334"/>
          <a:stretch>
            <a:fillRect/>
          </a:stretch>
        </p:blipFill>
        <p:spPr bwMode="auto">
          <a:xfrm>
            <a:off x="250825" y="1196975"/>
            <a:ext cx="2663825" cy="1870075"/>
          </a:xfrm>
          <a:prstGeom prst="rect">
            <a:avLst/>
          </a:prstGeom>
          <a:noFill/>
          <a:ln w="9525">
            <a:noFill/>
            <a:miter lim="800000"/>
            <a:headEnd/>
            <a:tailEnd/>
          </a:ln>
        </p:spPr>
      </p:pic>
      <p:pic>
        <p:nvPicPr>
          <p:cNvPr id="86020" name="Picture 10" descr="HPIM0872"/>
          <p:cNvPicPr>
            <a:picLocks noChangeAspect="1" noChangeArrowheads="1"/>
          </p:cNvPicPr>
          <p:nvPr/>
        </p:nvPicPr>
        <p:blipFill>
          <a:blip r:embed="rId4" cstate="print"/>
          <a:srcRect t="10799"/>
          <a:stretch>
            <a:fillRect/>
          </a:stretch>
        </p:blipFill>
        <p:spPr bwMode="auto">
          <a:xfrm>
            <a:off x="322263" y="3735388"/>
            <a:ext cx="2592387" cy="1803400"/>
          </a:xfrm>
          <a:prstGeom prst="rect">
            <a:avLst/>
          </a:prstGeom>
          <a:noFill/>
          <a:ln w="9525">
            <a:solidFill>
              <a:schemeClr val="tx1"/>
            </a:solidFill>
            <a:miter lim="800000"/>
            <a:headEnd/>
            <a:tailEnd/>
          </a:ln>
        </p:spPr>
      </p:pic>
      <p:pic>
        <p:nvPicPr>
          <p:cNvPr id="86021" name="Picture 5" descr="ANd9GcRbZk8El4k1h4i3sMqRWAma_nSacRQzXKq1BRexTPb245hoAJVz"/>
          <p:cNvPicPr>
            <a:picLocks noChangeAspect="1" noChangeArrowheads="1"/>
          </p:cNvPicPr>
          <p:nvPr/>
        </p:nvPicPr>
        <p:blipFill>
          <a:blip r:embed="rId5" cstate="print"/>
          <a:srcRect/>
          <a:stretch>
            <a:fillRect/>
          </a:stretch>
        </p:blipFill>
        <p:spPr bwMode="auto">
          <a:xfrm>
            <a:off x="6194455" y="1214422"/>
            <a:ext cx="2663825" cy="1851025"/>
          </a:xfrm>
          <a:prstGeom prst="rect">
            <a:avLst/>
          </a:prstGeom>
          <a:noFill/>
        </p:spPr>
      </p:pic>
      <p:pic>
        <p:nvPicPr>
          <p:cNvPr id="86022" name="Picture 3" descr="C:\Documents and Settings\hyfrtryu\My Documents\My Pictures\IMNCI Photos\CLICS doot counting Respiratory Rate.jpg"/>
          <p:cNvPicPr>
            <a:picLocks noChangeAspect="1" noChangeArrowheads="1"/>
          </p:cNvPicPr>
          <p:nvPr/>
        </p:nvPicPr>
        <p:blipFill>
          <a:blip r:embed="rId6" cstate="print"/>
          <a:srcRect/>
          <a:stretch>
            <a:fillRect/>
          </a:stretch>
        </p:blipFill>
        <p:spPr bwMode="auto">
          <a:xfrm>
            <a:off x="3348038" y="3716338"/>
            <a:ext cx="2663825" cy="1812925"/>
          </a:xfrm>
          <a:prstGeom prst="rect">
            <a:avLst/>
          </a:prstGeom>
          <a:noFill/>
          <a:ln w="9525">
            <a:solidFill>
              <a:schemeClr val="tx1"/>
            </a:solidFill>
            <a:miter lim="800000"/>
            <a:headEnd/>
            <a:tailEnd/>
          </a:ln>
        </p:spPr>
      </p:pic>
      <p:sp>
        <p:nvSpPr>
          <p:cNvPr id="86023" name="Text Box 11"/>
          <p:cNvSpPr txBox="1">
            <a:spLocks noChangeArrowheads="1"/>
          </p:cNvSpPr>
          <p:nvPr/>
        </p:nvSpPr>
        <p:spPr bwMode="auto">
          <a:xfrm>
            <a:off x="250825" y="3141663"/>
            <a:ext cx="2835275" cy="336550"/>
          </a:xfrm>
          <a:prstGeom prst="rect">
            <a:avLst/>
          </a:prstGeom>
          <a:noFill/>
          <a:ln w="9525">
            <a:noFill/>
            <a:miter lim="800000"/>
            <a:headEnd/>
            <a:tailEnd/>
          </a:ln>
        </p:spPr>
        <p:txBody>
          <a:bodyPr wrap="none">
            <a:spAutoFit/>
          </a:bodyPr>
          <a:lstStyle/>
          <a:p>
            <a:r>
              <a:rPr lang="en-US" sz="1600" b="1">
                <a:latin typeface="Georgia" pitchFamily="18" charset="0"/>
              </a:rPr>
              <a:t>Community participation</a:t>
            </a:r>
          </a:p>
        </p:txBody>
      </p:sp>
      <p:sp>
        <p:nvSpPr>
          <p:cNvPr id="86024" name="Text Box 11"/>
          <p:cNvSpPr txBox="1">
            <a:spLocks noChangeArrowheads="1"/>
          </p:cNvSpPr>
          <p:nvPr/>
        </p:nvSpPr>
        <p:spPr bwMode="auto">
          <a:xfrm>
            <a:off x="7053288" y="3092450"/>
            <a:ext cx="1090612" cy="336550"/>
          </a:xfrm>
          <a:prstGeom prst="rect">
            <a:avLst/>
          </a:prstGeom>
          <a:noFill/>
          <a:ln w="9525">
            <a:noFill/>
            <a:miter lim="800000"/>
            <a:headEnd/>
            <a:tailEnd/>
          </a:ln>
        </p:spPr>
        <p:txBody>
          <a:bodyPr wrap="none">
            <a:spAutoFit/>
          </a:bodyPr>
          <a:lstStyle/>
          <a:p>
            <a:r>
              <a:rPr lang="en-US" sz="1600" b="1" dirty="0">
                <a:latin typeface="Georgia" pitchFamily="18" charset="0"/>
              </a:rPr>
              <a:t>Training</a:t>
            </a:r>
          </a:p>
        </p:txBody>
      </p:sp>
      <p:sp>
        <p:nvSpPr>
          <p:cNvPr id="86025" name="Text Box 11"/>
          <p:cNvSpPr txBox="1">
            <a:spLocks noChangeArrowheads="1"/>
          </p:cNvSpPr>
          <p:nvPr/>
        </p:nvSpPr>
        <p:spPr bwMode="auto">
          <a:xfrm>
            <a:off x="3492500" y="5661025"/>
            <a:ext cx="2424113" cy="336550"/>
          </a:xfrm>
          <a:prstGeom prst="rect">
            <a:avLst/>
          </a:prstGeom>
          <a:noFill/>
          <a:ln w="9525">
            <a:noFill/>
            <a:miter lim="800000"/>
            <a:headEnd/>
            <a:tailEnd/>
          </a:ln>
        </p:spPr>
        <p:txBody>
          <a:bodyPr wrap="none">
            <a:spAutoFit/>
          </a:bodyPr>
          <a:lstStyle/>
          <a:p>
            <a:r>
              <a:rPr lang="en-US" sz="1600" b="1">
                <a:latin typeface="Georgia" pitchFamily="18" charset="0"/>
              </a:rPr>
              <a:t>Home-visits by ASHA</a:t>
            </a:r>
          </a:p>
        </p:txBody>
      </p:sp>
      <p:sp>
        <p:nvSpPr>
          <p:cNvPr id="86026" name="Text Box 11"/>
          <p:cNvSpPr txBox="1">
            <a:spLocks noChangeArrowheads="1"/>
          </p:cNvSpPr>
          <p:nvPr/>
        </p:nvSpPr>
        <p:spPr bwMode="auto">
          <a:xfrm>
            <a:off x="538163" y="5661025"/>
            <a:ext cx="1954212" cy="336550"/>
          </a:xfrm>
          <a:prstGeom prst="rect">
            <a:avLst/>
          </a:prstGeom>
          <a:noFill/>
          <a:ln w="9525">
            <a:noFill/>
            <a:miter lim="800000"/>
            <a:headEnd/>
            <a:tailEnd/>
          </a:ln>
        </p:spPr>
        <p:txBody>
          <a:bodyPr wrap="none">
            <a:spAutoFit/>
          </a:bodyPr>
          <a:lstStyle/>
          <a:p>
            <a:r>
              <a:rPr lang="en-US" sz="1600" b="1">
                <a:latin typeface="Georgia" pitchFamily="18" charset="0"/>
              </a:rPr>
              <a:t>Social marketing</a:t>
            </a:r>
          </a:p>
        </p:txBody>
      </p:sp>
      <p:sp>
        <p:nvSpPr>
          <p:cNvPr id="86027" name="AutoShape 11" descr="2Q=="/>
          <p:cNvSpPr>
            <a:spLocks noChangeAspect="1" noChangeArrowheads="1"/>
          </p:cNvSpPr>
          <p:nvPr/>
        </p:nvSpPr>
        <p:spPr bwMode="auto">
          <a:xfrm>
            <a:off x="4203700" y="3276600"/>
            <a:ext cx="304800" cy="304800"/>
          </a:xfrm>
          <a:prstGeom prst="rect">
            <a:avLst/>
          </a:prstGeom>
          <a:noFill/>
        </p:spPr>
        <p:txBody>
          <a:bodyPr/>
          <a:lstStyle/>
          <a:p>
            <a:endParaRPr lang="en-US"/>
          </a:p>
        </p:txBody>
      </p:sp>
      <p:sp>
        <p:nvSpPr>
          <p:cNvPr id="86028" name="AutoShape 12" descr="2Q=="/>
          <p:cNvSpPr>
            <a:spLocks noChangeAspect="1" noChangeArrowheads="1"/>
          </p:cNvSpPr>
          <p:nvPr/>
        </p:nvSpPr>
        <p:spPr bwMode="auto">
          <a:xfrm>
            <a:off x="4203700" y="3276600"/>
            <a:ext cx="304800" cy="304800"/>
          </a:xfrm>
          <a:prstGeom prst="rect">
            <a:avLst/>
          </a:prstGeom>
          <a:noFill/>
        </p:spPr>
        <p:txBody>
          <a:bodyPr/>
          <a:lstStyle/>
          <a:p>
            <a:endParaRPr lang="en-US"/>
          </a:p>
        </p:txBody>
      </p:sp>
      <p:pic>
        <p:nvPicPr>
          <p:cNvPr id="86029" name="Picture 13" descr="ANd9GcT0PXXsHPUE2kt8q-INCbKZHcpQT9rpntEcPpTQautpc88u2nVKbw"/>
          <p:cNvPicPr>
            <a:picLocks noChangeAspect="1" noChangeArrowheads="1"/>
          </p:cNvPicPr>
          <p:nvPr/>
        </p:nvPicPr>
        <p:blipFill>
          <a:blip r:embed="rId7" cstate="print"/>
          <a:srcRect/>
          <a:stretch>
            <a:fillRect/>
          </a:stretch>
        </p:blipFill>
        <p:spPr bwMode="auto">
          <a:xfrm>
            <a:off x="3390909" y="1285860"/>
            <a:ext cx="2466975" cy="1847850"/>
          </a:xfrm>
          <a:prstGeom prst="rect">
            <a:avLst/>
          </a:prstGeom>
          <a:noFill/>
        </p:spPr>
      </p:pic>
      <p:sp>
        <p:nvSpPr>
          <p:cNvPr id="86030" name="Text Box 11"/>
          <p:cNvSpPr txBox="1">
            <a:spLocks noChangeArrowheads="1"/>
          </p:cNvSpPr>
          <p:nvPr/>
        </p:nvSpPr>
        <p:spPr bwMode="auto">
          <a:xfrm>
            <a:off x="3500430" y="3094038"/>
            <a:ext cx="2111375" cy="336550"/>
          </a:xfrm>
          <a:prstGeom prst="rect">
            <a:avLst/>
          </a:prstGeom>
          <a:noFill/>
          <a:ln w="9525">
            <a:noFill/>
            <a:miter lim="800000"/>
            <a:headEnd/>
            <a:tailEnd/>
          </a:ln>
        </p:spPr>
        <p:txBody>
          <a:bodyPr wrap="none">
            <a:spAutoFit/>
          </a:bodyPr>
          <a:lstStyle/>
          <a:p>
            <a:r>
              <a:rPr lang="en-US" sz="1600" b="1" dirty="0">
                <a:latin typeface="Georgia" pitchFamily="18" charset="0"/>
              </a:rPr>
              <a:t>Human Resources</a:t>
            </a:r>
          </a:p>
        </p:txBody>
      </p:sp>
      <p:pic>
        <p:nvPicPr>
          <p:cNvPr id="86031" name="Picture 15" descr="immunization_sikkim2"/>
          <p:cNvPicPr>
            <a:picLocks noChangeAspect="1" noChangeArrowheads="1"/>
          </p:cNvPicPr>
          <p:nvPr/>
        </p:nvPicPr>
        <p:blipFill>
          <a:blip r:embed="rId8" cstate="print"/>
          <a:srcRect/>
          <a:stretch>
            <a:fillRect/>
          </a:stretch>
        </p:blipFill>
        <p:spPr bwMode="auto">
          <a:xfrm>
            <a:off x="6372225" y="3716338"/>
            <a:ext cx="2447925" cy="1778000"/>
          </a:xfrm>
          <a:prstGeom prst="rect">
            <a:avLst/>
          </a:prstGeom>
          <a:noFill/>
        </p:spPr>
      </p:pic>
      <p:sp>
        <p:nvSpPr>
          <p:cNvPr id="86032" name="Text Box 11"/>
          <p:cNvSpPr txBox="1">
            <a:spLocks noChangeArrowheads="1"/>
          </p:cNvSpPr>
          <p:nvPr/>
        </p:nvSpPr>
        <p:spPr bwMode="auto">
          <a:xfrm>
            <a:off x="6588125" y="5661025"/>
            <a:ext cx="2054225" cy="336550"/>
          </a:xfrm>
          <a:prstGeom prst="rect">
            <a:avLst/>
          </a:prstGeom>
          <a:noFill/>
          <a:ln w="9525">
            <a:noFill/>
            <a:miter lim="800000"/>
            <a:headEnd/>
            <a:tailEnd/>
          </a:ln>
        </p:spPr>
        <p:txBody>
          <a:bodyPr wrap="none">
            <a:spAutoFit/>
          </a:bodyPr>
          <a:lstStyle/>
          <a:p>
            <a:r>
              <a:rPr lang="en-US" sz="1600" b="1">
                <a:latin typeface="Georgia" pitchFamily="18" charset="0"/>
              </a:rPr>
              <a:t>Outreach services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301625" y="228600"/>
            <a:ext cx="8534400" cy="758825"/>
          </a:xfrm>
        </p:spPr>
        <p:txBody>
          <a:bodyPr/>
          <a:lstStyle/>
          <a:p>
            <a:pPr eaLnBrk="1" hangingPunct="1"/>
            <a:r>
              <a:rPr lang="en-US" smtClean="0"/>
              <a:t>The OR Process</a:t>
            </a:r>
          </a:p>
        </p:txBody>
      </p:sp>
      <p:sp>
        <p:nvSpPr>
          <p:cNvPr id="3" name="Content Placeholder 2"/>
          <p:cNvSpPr>
            <a:spLocks noGrp="1"/>
          </p:cNvSpPr>
          <p:nvPr>
            <p:ph sz="half" idx="1"/>
          </p:nvPr>
        </p:nvSpPr>
        <p:spPr>
          <a:xfrm>
            <a:off x="3071813" y="1357313"/>
            <a:ext cx="2857500" cy="4681537"/>
          </a:xfrm>
        </p:spPr>
        <p:txBody>
          <a:bodyPr>
            <a:normAutofit/>
          </a:bodyPr>
          <a:lstStyle/>
          <a:p>
            <a:pPr marL="274320" indent="-274320" eaLnBrk="1" fontAlgn="auto" hangingPunct="1">
              <a:spcAft>
                <a:spcPts val="0"/>
              </a:spcAft>
              <a:buFont typeface="Wingdings 2"/>
              <a:buNone/>
              <a:defRPr/>
            </a:pPr>
            <a:r>
              <a:rPr lang="en-US" b="1" u="sng" dirty="0" smtClean="0"/>
              <a:t>Implementation</a:t>
            </a:r>
          </a:p>
          <a:p>
            <a:pPr marL="533400" indent="-533400" eaLnBrk="1" fontAlgn="auto" hangingPunct="1">
              <a:lnSpc>
                <a:spcPct val="90000"/>
              </a:lnSpc>
              <a:spcAft>
                <a:spcPts val="0"/>
              </a:spcAft>
              <a:buClr>
                <a:schemeClr val="tx1"/>
              </a:buClr>
              <a:buFontTx/>
              <a:buAutoNum type="arabicPeriod" startAt="8"/>
              <a:defRPr/>
            </a:pPr>
            <a:r>
              <a:rPr lang="en-GB" sz="2000" dirty="0" smtClean="0"/>
              <a:t>Monitor project</a:t>
            </a:r>
          </a:p>
          <a:p>
            <a:pPr marL="533400" indent="-533400" eaLnBrk="1" fontAlgn="auto" hangingPunct="1">
              <a:lnSpc>
                <a:spcPct val="90000"/>
              </a:lnSpc>
              <a:spcAft>
                <a:spcPts val="0"/>
              </a:spcAft>
              <a:buClr>
                <a:schemeClr val="tx1"/>
              </a:buClr>
              <a:buFontTx/>
              <a:buAutoNum type="arabicPeriod" startAt="8"/>
              <a:defRPr/>
            </a:pPr>
            <a:r>
              <a:rPr lang="en-GB" sz="2000" dirty="0" smtClean="0"/>
              <a:t>Pre-test</a:t>
            </a:r>
          </a:p>
          <a:p>
            <a:pPr marL="533400" indent="-533400" eaLnBrk="1" fontAlgn="auto" hangingPunct="1">
              <a:lnSpc>
                <a:spcPct val="90000"/>
              </a:lnSpc>
              <a:spcAft>
                <a:spcPts val="0"/>
              </a:spcAft>
              <a:buClr>
                <a:schemeClr val="tx1"/>
              </a:buClr>
              <a:buFontTx/>
              <a:buAutoNum type="arabicPeriod" startAt="8"/>
              <a:defRPr/>
            </a:pPr>
            <a:r>
              <a:rPr lang="en-GB" sz="2000" dirty="0" smtClean="0"/>
              <a:t>Quality control</a:t>
            </a:r>
          </a:p>
          <a:p>
            <a:pPr marL="533400" indent="-533400" eaLnBrk="1" fontAlgn="auto" hangingPunct="1">
              <a:lnSpc>
                <a:spcPct val="90000"/>
              </a:lnSpc>
              <a:spcAft>
                <a:spcPts val="0"/>
              </a:spcAft>
              <a:buClr>
                <a:schemeClr val="tx1"/>
              </a:buClr>
              <a:buFontTx/>
              <a:buAutoNum type="arabicPeriod" startAt="8"/>
              <a:defRPr/>
            </a:pPr>
            <a:r>
              <a:rPr lang="en-GB" sz="2000" dirty="0" smtClean="0"/>
              <a:t>Stakeholder discussions</a:t>
            </a:r>
          </a:p>
          <a:p>
            <a:pPr marL="274320" indent="-274320" eaLnBrk="1" fontAlgn="auto" hangingPunct="1">
              <a:spcAft>
                <a:spcPts val="0"/>
              </a:spcAft>
              <a:buFont typeface="Wingdings 2"/>
              <a:buChar char=""/>
              <a:defRPr/>
            </a:pPr>
            <a:endParaRPr lang="en-US" dirty="0"/>
          </a:p>
        </p:txBody>
      </p:sp>
      <p:sp>
        <p:nvSpPr>
          <p:cNvPr id="4" name="Content Placeholder 3"/>
          <p:cNvSpPr>
            <a:spLocks noGrp="1"/>
          </p:cNvSpPr>
          <p:nvPr>
            <p:ph sz="half" idx="2"/>
          </p:nvPr>
        </p:nvSpPr>
        <p:spPr>
          <a:xfrm>
            <a:off x="6143625" y="1371600"/>
            <a:ext cx="2786063" cy="4681538"/>
          </a:xfrm>
        </p:spPr>
        <p:txBody>
          <a:bodyPr>
            <a:normAutofit/>
          </a:bodyPr>
          <a:lstStyle/>
          <a:p>
            <a:pPr marL="274320" indent="-274320" eaLnBrk="1" fontAlgn="auto" hangingPunct="1">
              <a:spcAft>
                <a:spcPts val="0"/>
              </a:spcAft>
              <a:buFont typeface="Wingdings 2"/>
              <a:buNone/>
              <a:defRPr/>
            </a:pPr>
            <a:r>
              <a:rPr lang="en-US" sz="2400" b="1" u="sng" dirty="0" smtClean="0"/>
              <a:t>Follow through</a:t>
            </a:r>
          </a:p>
          <a:p>
            <a:pPr marL="533400" indent="-533400" eaLnBrk="1" fontAlgn="auto" hangingPunct="1">
              <a:lnSpc>
                <a:spcPct val="90000"/>
              </a:lnSpc>
              <a:spcAft>
                <a:spcPts val="0"/>
              </a:spcAft>
              <a:buClr>
                <a:schemeClr val="tx1"/>
              </a:buClr>
              <a:buFont typeface="+mj-lt"/>
              <a:buAutoNum type="arabicPeriod" startAt="12"/>
              <a:defRPr/>
            </a:pPr>
            <a:r>
              <a:rPr lang="en-GB" sz="2000" dirty="0" smtClean="0"/>
              <a:t>Dissemination plan</a:t>
            </a:r>
          </a:p>
          <a:p>
            <a:pPr marL="533400" indent="-533400" eaLnBrk="1" fontAlgn="auto" hangingPunct="1">
              <a:lnSpc>
                <a:spcPct val="90000"/>
              </a:lnSpc>
              <a:spcAft>
                <a:spcPts val="0"/>
              </a:spcAft>
              <a:buClr>
                <a:schemeClr val="tx1"/>
              </a:buClr>
              <a:buFont typeface="+mj-lt"/>
              <a:buAutoNum type="arabicPeriod" startAt="12"/>
              <a:defRPr/>
            </a:pPr>
            <a:r>
              <a:rPr lang="en-GB" sz="2000" dirty="0" smtClean="0"/>
              <a:t>Disseminate results</a:t>
            </a:r>
          </a:p>
          <a:p>
            <a:pPr marL="533400" indent="-533400" eaLnBrk="1" fontAlgn="auto" hangingPunct="1">
              <a:lnSpc>
                <a:spcPct val="90000"/>
              </a:lnSpc>
              <a:spcAft>
                <a:spcPts val="0"/>
              </a:spcAft>
              <a:buClr>
                <a:schemeClr val="tx1"/>
              </a:buClr>
              <a:buFont typeface="+mj-lt"/>
              <a:buAutoNum type="arabicPeriod" startAt="12"/>
              <a:defRPr/>
            </a:pPr>
            <a:r>
              <a:rPr lang="en-GB" sz="2000" dirty="0" smtClean="0"/>
              <a:t>Document changes</a:t>
            </a:r>
          </a:p>
          <a:p>
            <a:pPr marL="533400" indent="-533400" eaLnBrk="1" fontAlgn="auto" hangingPunct="1">
              <a:lnSpc>
                <a:spcPct val="90000"/>
              </a:lnSpc>
              <a:spcAft>
                <a:spcPts val="0"/>
              </a:spcAft>
              <a:buClr>
                <a:schemeClr val="tx1"/>
              </a:buClr>
              <a:buFont typeface="+mj-lt"/>
              <a:buAutoNum type="arabicPeriod" startAt="12"/>
              <a:defRPr/>
            </a:pPr>
            <a:r>
              <a:rPr lang="en-GB" sz="2000" dirty="0" smtClean="0"/>
              <a:t>Monitor changes</a:t>
            </a:r>
          </a:p>
          <a:p>
            <a:pPr marL="533400" indent="-533400" eaLnBrk="1" fontAlgn="auto" hangingPunct="1">
              <a:lnSpc>
                <a:spcPct val="90000"/>
              </a:lnSpc>
              <a:spcAft>
                <a:spcPts val="0"/>
              </a:spcAft>
              <a:buClr>
                <a:schemeClr val="tx1"/>
              </a:buClr>
              <a:buFont typeface="+mj-lt"/>
              <a:buAutoNum type="arabicPeriod" startAt="12"/>
              <a:defRPr/>
            </a:pPr>
            <a:r>
              <a:rPr lang="en-GB" sz="2000" dirty="0" smtClean="0"/>
              <a:t>Consider further improvement</a:t>
            </a:r>
          </a:p>
          <a:p>
            <a:pPr marL="274320" indent="-274320" eaLnBrk="1" fontAlgn="auto" hangingPunct="1">
              <a:spcAft>
                <a:spcPts val="0"/>
              </a:spcAft>
              <a:buFont typeface="Wingdings 2"/>
              <a:buNone/>
              <a:defRPr/>
            </a:pPr>
            <a:endParaRPr lang="en-US" sz="2000" b="1" u="sng" dirty="0" smtClean="0"/>
          </a:p>
        </p:txBody>
      </p:sp>
      <p:sp>
        <p:nvSpPr>
          <p:cNvPr id="5" name="Content Placeholder 2"/>
          <p:cNvSpPr txBox="1">
            <a:spLocks/>
          </p:cNvSpPr>
          <p:nvPr/>
        </p:nvSpPr>
        <p:spPr>
          <a:xfrm>
            <a:off x="230188" y="1357313"/>
            <a:ext cx="2698750" cy="4681537"/>
          </a:xfrm>
          <a:prstGeom prst="rect">
            <a:avLst/>
          </a:prstGeom>
        </p:spPr>
        <p:txBody>
          <a:bodyPr>
            <a:normAutofit/>
          </a:bodyPr>
          <a:lstStyle/>
          <a:p>
            <a:pPr marL="274320" indent="-274320" fontAlgn="auto">
              <a:spcBef>
                <a:spcPct val="20000"/>
              </a:spcBef>
              <a:spcAft>
                <a:spcPts val="0"/>
              </a:spcAft>
              <a:buClr>
                <a:schemeClr val="accent1"/>
              </a:buClr>
              <a:buSzPct val="85000"/>
              <a:defRPr/>
            </a:pPr>
            <a:r>
              <a:rPr lang="en-US" sz="2500" b="1" u="sng" dirty="0">
                <a:latin typeface="+mn-lt"/>
              </a:rPr>
              <a:t>Planning</a:t>
            </a:r>
          </a:p>
          <a:p>
            <a:pPr marL="533400" indent="-533400" fontAlgn="auto">
              <a:spcBef>
                <a:spcPts val="0"/>
              </a:spcBef>
              <a:spcAft>
                <a:spcPts val="0"/>
              </a:spcAft>
              <a:buFontTx/>
              <a:buAutoNum type="arabicPeriod"/>
              <a:defRPr/>
            </a:pPr>
            <a:r>
              <a:rPr lang="en-GB" sz="2000" dirty="0">
                <a:latin typeface="+mn-lt"/>
              </a:rPr>
              <a:t>Research team</a:t>
            </a:r>
          </a:p>
          <a:p>
            <a:pPr marL="533400" indent="-533400" fontAlgn="auto">
              <a:spcBef>
                <a:spcPts val="0"/>
              </a:spcBef>
              <a:spcAft>
                <a:spcPts val="0"/>
              </a:spcAft>
              <a:buFontTx/>
              <a:buAutoNum type="arabicPeriod"/>
              <a:defRPr/>
            </a:pPr>
            <a:r>
              <a:rPr lang="en-GB" sz="2000" dirty="0">
                <a:latin typeface="+mn-lt"/>
              </a:rPr>
              <a:t>Determine Issues</a:t>
            </a:r>
          </a:p>
          <a:p>
            <a:pPr marL="533400" indent="-533400" fontAlgn="auto">
              <a:spcBef>
                <a:spcPts val="0"/>
              </a:spcBef>
              <a:spcAft>
                <a:spcPts val="0"/>
              </a:spcAft>
              <a:buFontTx/>
              <a:buAutoNum type="arabicPeriod"/>
              <a:defRPr/>
            </a:pPr>
            <a:r>
              <a:rPr lang="en-GB" sz="2000" dirty="0">
                <a:latin typeface="+mn-lt"/>
              </a:rPr>
              <a:t>Develop proposal</a:t>
            </a:r>
          </a:p>
          <a:p>
            <a:pPr marL="533400" indent="-533400" fontAlgn="auto">
              <a:spcBef>
                <a:spcPts val="0"/>
              </a:spcBef>
              <a:spcAft>
                <a:spcPts val="0"/>
              </a:spcAft>
              <a:buFontTx/>
              <a:buAutoNum type="arabicPeriod"/>
              <a:defRPr/>
            </a:pPr>
            <a:r>
              <a:rPr lang="en-GB" sz="2000" dirty="0">
                <a:latin typeface="+mn-lt"/>
              </a:rPr>
              <a:t>Ethical clearance</a:t>
            </a:r>
          </a:p>
          <a:p>
            <a:pPr marL="533400" indent="-533400" fontAlgn="auto">
              <a:spcBef>
                <a:spcPts val="0"/>
              </a:spcBef>
              <a:spcAft>
                <a:spcPts val="0"/>
              </a:spcAft>
              <a:buFontTx/>
              <a:buAutoNum type="arabicPeriod"/>
              <a:defRPr/>
            </a:pPr>
            <a:r>
              <a:rPr lang="en-GB" sz="2000" dirty="0">
                <a:latin typeface="+mn-lt"/>
              </a:rPr>
              <a:t>Funding </a:t>
            </a:r>
          </a:p>
          <a:p>
            <a:pPr marL="533400" indent="-533400" fontAlgn="auto">
              <a:spcBef>
                <a:spcPts val="0"/>
              </a:spcBef>
              <a:spcAft>
                <a:spcPts val="0"/>
              </a:spcAft>
              <a:buFontTx/>
              <a:buAutoNum type="arabicPeriod"/>
              <a:defRPr/>
            </a:pPr>
            <a:r>
              <a:rPr lang="en-GB" sz="2000" dirty="0">
                <a:latin typeface="+mn-lt"/>
              </a:rPr>
              <a:t>Budget</a:t>
            </a:r>
          </a:p>
          <a:p>
            <a:pPr marL="533400" indent="-533400" fontAlgn="auto">
              <a:spcBef>
                <a:spcPts val="0"/>
              </a:spcBef>
              <a:spcAft>
                <a:spcPts val="0"/>
              </a:spcAft>
              <a:buFontTx/>
              <a:buAutoNum type="arabicPeriod"/>
              <a:defRPr/>
            </a:pPr>
            <a:r>
              <a:rPr lang="en-GB" sz="2000" dirty="0">
                <a:latin typeface="+mn-lt"/>
              </a:rPr>
              <a:t>Capacity building</a:t>
            </a:r>
          </a:p>
          <a:p>
            <a:pPr marL="274320" indent="-274320" fontAlgn="auto">
              <a:spcBef>
                <a:spcPct val="20000"/>
              </a:spcBef>
              <a:spcAft>
                <a:spcPts val="0"/>
              </a:spcAft>
              <a:buClr>
                <a:schemeClr val="accent1"/>
              </a:buClr>
              <a:buSzPct val="85000"/>
              <a:buFont typeface="Wingdings 2"/>
              <a:buChar char=""/>
              <a:defRPr/>
            </a:pPr>
            <a:endParaRPr lang="en-US" sz="2500"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r>
              <a:rPr lang="en-US" smtClean="0">
                <a:solidFill>
                  <a:srgbClr val="9F7A70"/>
                </a:solidFill>
              </a:rPr>
              <a:t>Points to remember</a:t>
            </a:r>
          </a:p>
        </p:txBody>
      </p:sp>
      <p:sp>
        <p:nvSpPr>
          <p:cNvPr id="61442" name="Content Placeholder 2"/>
          <p:cNvSpPr>
            <a:spLocks noGrp="1"/>
          </p:cNvSpPr>
          <p:nvPr>
            <p:ph idx="1"/>
          </p:nvPr>
        </p:nvSpPr>
        <p:spPr>
          <a:xfrm>
            <a:off x="301625" y="1527175"/>
            <a:ext cx="8504238" cy="4572000"/>
          </a:xfrm>
        </p:spPr>
        <p:txBody>
          <a:bodyPr/>
          <a:lstStyle/>
          <a:p>
            <a:pPr eaLnBrk="1" hangingPunct="1"/>
            <a:r>
              <a:rPr lang="en-GB" sz="2800" smtClean="0"/>
              <a:t>OR is not a mystery</a:t>
            </a:r>
          </a:p>
          <a:p>
            <a:pPr eaLnBrk="1" hangingPunct="1"/>
            <a:r>
              <a:rPr lang="en-GB" sz="2800" smtClean="0"/>
              <a:t>OR need not be difficult</a:t>
            </a:r>
          </a:p>
          <a:p>
            <a:pPr eaLnBrk="1" hangingPunct="1"/>
            <a:r>
              <a:rPr lang="en-GB" sz="2800" smtClean="0"/>
              <a:t>You can—and should—do OR in every programme when you encounter a problem you cannot solve by experience or common sense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288925" y="117475"/>
            <a:ext cx="184150" cy="457200"/>
          </a:xfrm>
          <a:prstGeom prst="rect">
            <a:avLst/>
          </a:prstGeom>
          <a:noFill/>
          <a:ln w="12700" cap="sq">
            <a:noFill/>
            <a:miter lim="800000"/>
            <a:headEnd type="none" w="sm" len="sm"/>
            <a:tailEnd type="none" w="sm" len="sm"/>
          </a:ln>
        </p:spPr>
        <p:txBody>
          <a:bodyPr wrap="none">
            <a:spAutoFit/>
          </a:bodyPr>
          <a:lstStyle/>
          <a:p>
            <a:endParaRPr lang="en-AU" sz="2400">
              <a:latin typeface="Times New Roman" pitchFamily="18" charset="0"/>
            </a:endParaRPr>
          </a:p>
        </p:txBody>
      </p:sp>
      <p:sp>
        <p:nvSpPr>
          <p:cNvPr id="102404" name="Rectangle 4"/>
          <p:cNvSpPr>
            <a:spLocks noChangeArrowheads="1"/>
          </p:cNvSpPr>
          <p:nvPr/>
        </p:nvSpPr>
        <p:spPr bwMode="auto">
          <a:xfrm>
            <a:off x="539750" y="476250"/>
            <a:ext cx="4495800" cy="762000"/>
          </a:xfrm>
          <a:prstGeom prst="rect">
            <a:avLst/>
          </a:prstGeom>
          <a:noFill/>
          <a:ln w="9525">
            <a:noFill/>
            <a:miter lim="800000"/>
            <a:headEnd/>
            <a:tailEnd/>
          </a:ln>
        </p:spPr>
        <p:txBody>
          <a:bodyPr lIns="92075" tIns="46038" rIns="92075" bIns="46038"/>
          <a:lstStyle/>
          <a:p>
            <a:pPr marL="342900" indent="-342900">
              <a:lnSpc>
                <a:spcPct val="90000"/>
              </a:lnSpc>
            </a:pPr>
            <a:r>
              <a:rPr lang="en-US" sz="4800" b="1">
                <a:latin typeface="Lucida Handwriting" pitchFamily="66" charset="0"/>
              </a:rPr>
              <a:t>Thank You</a:t>
            </a:r>
          </a:p>
          <a:p>
            <a:pPr marL="342900" indent="-342900">
              <a:lnSpc>
                <a:spcPct val="90000"/>
              </a:lnSpc>
              <a:buClr>
                <a:schemeClr val="accent2"/>
              </a:buClr>
              <a:buSzPct val="80000"/>
              <a:buFont typeface="Wingdings" pitchFamily="2" charset="2"/>
              <a:buChar char="l"/>
            </a:pPr>
            <a:endParaRPr lang="en-US" sz="4800" b="1">
              <a:latin typeface="Lucida Handwriting" pitchFamily="66" charset="0"/>
            </a:endParaRPr>
          </a:p>
        </p:txBody>
      </p:sp>
      <p:pic>
        <p:nvPicPr>
          <p:cNvPr id="69637" name="Picture 2" descr="C:\Documents and Settings\hyfrtryu\My Documents\My Pictures\Good Photos\Girl child.JPG"/>
          <p:cNvPicPr>
            <a:picLocks noChangeAspect="1" noChangeArrowheads="1"/>
          </p:cNvPicPr>
          <p:nvPr/>
        </p:nvPicPr>
        <p:blipFill>
          <a:blip r:embed="rId2" cstate="print"/>
          <a:srcRect/>
          <a:stretch>
            <a:fillRect/>
          </a:stretch>
        </p:blipFill>
        <p:spPr bwMode="auto">
          <a:xfrm>
            <a:off x="482600" y="1524000"/>
            <a:ext cx="2641600" cy="19812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pic>
        <p:nvPicPr>
          <p:cNvPr id="69638" name="Picture 3" descr="C:\Documents and Settings\hyfrtryu\My Documents\My Pictures\Good Photos\Village 'Mother India'.JPG"/>
          <p:cNvPicPr>
            <a:picLocks noChangeAspect="1" noChangeArrowheads="1"/>
          </p:cNvPicPr>
          <p:nvPr/>
        </p:nvPicPr>
        <p:blipFill>
          <a:blip r:embed="rId3" cstate="print"/>
          <a:srcRect/>
          <a:stretch>
            <a:fillRect/>
          </a:stretch>
        </p:blipFill>
        <p:spPr bwMode="auto">
          <a:xfrm>
            <a:off x="3429000" y="2209800"/>
            <a:ext cx="2209800" cy="2946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pic>
        <p:nvPicPr>
          <p:cNvPr id="69639" name="Picture 4" descr="C:\Documents and Settings\hyfrtryu\My Documents\My Pictures\Good Photos\Kishori Sakti.JPG"/>
          <p:cNvPicPr>
            <a:picLocks noChangeAspect="1" noChangeArrowheads="1"/>
          </p:cNvPicPr>
          <p:nvPr/>
        </p:nvPicPr>
        <p:blipFill>
          <a:blip r:embed="rId4" cstate="print"/>
          <a:srcRect/>
          <a:stretch>
            <a:fillRect/>
          </a:stretch>
        </p:blipFill>
        <p:spPr bwMode="auto">
          <a:xfrm>
            <a:off x="5943600" y="3886200"/>
            <a:ext cx="2514600" cy="188595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4" descr="Viet Nam Reagent transport"/>
          <p:cNvPicPr>
            <a:picLocks noChangeAspect="1" noChangeArrowheads="1"/>
          </p:cNvPicPr>
          <p:nvPr/>
        </p:nvPicPr>
        <p:blipFill>
          <a:blip r:embed="rId3" cstate="print"/>
          <a:srcRect/>
          <a:stretch>
            <a:fillRect/>
          </a:stretch>
        </p:blipFill>
        <p:spPr bwMode="auto">
          <a:xfrm>
            <a:off x="357158" y="3929066"/>
            <a:ext cx="2643206" cy="1944687"/>
          </a:xfrm>
          <a:prstGeom prst="rect">
            <a:avLst/>
          </a:prstGeom>
          <a:noFill/>
          <a:ln w="9525">
            <a:noFill/>
            <a:miter lim="800000"/>
            <a:headEnd/>
            <a:tailEnd/>
          </a:ln>
        </p:spPr>
      </p:pic>
      <p:sp>
        <p:nvSpPr>
          <p:cNvPr id="88067" name="Text Box 11"/>
          <p:cNvSpPr txBox="1">
            <a:spLocks noChangeArrowheads="1"/>
          </p:cNvSpPr>
          <p:nvPr/>
        </p:nvSpPr>
        <p:spPr bwMode="auto">
          <a:xfrm>
            <a:off x="981046" y="5961083"/>
            <a:ext cx="1344612" cy="396875"/>
          </a:xfrm>
          <a:prstGeom prst="rect">
            <a:avLst/>
          </a:prstGeom>
          <a:noFill/>
          <a:ln w="9525">
            <a:noFill/>
            <a:miter lim="800000"/>
            <a:headEnd/>
            <a:tailEnd/>
          </a:ln>
        </p:spPr>
        <p:txBody>
          <a:bodyPr wrap="none">
            <a:spAutoFit/>
          </a:bodyPr>
          <a:lstStyle/>
          <a:p>
            <a:r>
              <a:rPr lang="en-US" sz="2000" b="1" dirty="0">
                <a:latin typeface="Georgia" pitchFamily="18" charset="0"/>
              </a:rPr>
              <a:t>Logistics</a:t>
            </a:r>
          </a:p>
        </p:txBody>
      </p:sp>
      <p:pic>
        <p:nvPicPr>
          <p:cNvPr id="88068" name="Picture 10" descr="Cambodia hospital incinerator"/>
          <p:cNvPicPr>
            <a:picLocks noChangeAspect="1" noChangeArrowheads="1"/>
          </p:cNvPicPr>
          <p:nvPr/>
        </p:nvPicPr>
        <p:blipFill>
          <a:blip r:embed="rId4" cstate="print"/>
          <a:srcRect/>
          <a:stretch>
            <a:fillRect/>
          </a:stretch>
        </p:blipFill>
        <p:spPr bwMode="auto">
          <a:xfrm>
            <a:off x="6227762" y="3998913"/>
            <a:ext cx="2559079" cy="1860550"/>
          </a:xfrm>
          <a:prstGeom prst="rect">
            <a:avLst/>
          </a:prstGeom>
          <a:noFill/>
          <a:ln w="9525">
            <a:noFill/>
            <a:miter lim="800000"/>
            <a:headEnd/>
            <a:tailEnd/>
          </a:ln>
        </p:spPr>
      </p:pic>
      <p:sp>
        <p:nvSpPr>
          <p:cNvPr id="88069" name="Text Box 12"/>
          <p:cNvSpPr txBox="1">
            <a:spLocks noChangeArrowheads="1"/>
          </p:cNvSpPr>
          <p:nvPr/>
        </p:nvSpPr>
        <p:spPr bwMode="auto">
          <a:xfrm>
            <a:off x="6515100" y="5949950"/>
            <a:ext cx="2098675" cy="396875"/>
          </a:xfrm>
          <a:prstGeom prst="rect">
            <a:avLst/>
          </a:prstGeom>
          <a:noFill/>
          <a:ln w="9525">
            <a:noFill/>
            <a:miter lim="800000"/>
            <a:headEnd/>
            <a:tailEnd/>
          </a:ln>
        </p:spPr>
        <p:txBody>
          <a:bodyPr wrap="none">
            <a:spAutoFit/>
          </a:bodyPr>
          <a:lstStyle/>
          <a:p>
            <a:r>
              <a:rPr lang="en-US" sz="2000" b="1">
                <a:latin typeface="Georgia" pitchFamily="18" charset="0"/>
              </a:rPr>
              <a:t>Medical Waste</a:t>
            </a:r>
          </a:p>
        </p:txBody>
      </p:sp>
      <p:pic>
        <p:nvPicPr>
          <p:cNvPr id="88070" name="Picture 5" descr="Cambodia hospital laboratory 2"/>
          <p:cNvPicPr>
            <a:picLocks noChangeAspect="1" noChangeArrowheads="1"/>
          </p:cNvPicPr>
          <p:nvPr/>
        </p:nvPicPr>
        <p:blipFill>
          <a:blip r:embed="rId5" cstate="print"/>
          <a:srcRect/>
          <a:stretch>
            <a:fillRect/>
          </a:stretch>
        </p:blipFill>
        <p:spPr bwMode="auto">
          <a:xfrm>
            <a:off x="6227763" y="1052513"/>
            <a:ext cx="2592387" cy="1914525"/>
          </a:xfrm>
          <a:prstGeom prst="rect">
            <a:avLst/>
          </a:prstGeom>
          <a:noFill/>
          <a:ln w="9525">
            <a:noFill/>
            <a:miter lim="800000"/>
            <a:headEnd/>
            <a:tailEnd/>
          </a:ln>
        </p:spPr>
      </p:pic>
      <p:sp>
        <p:nvSpPr>
          <p:cNvPr id="88071" name="Text Box 13"/>
          <p:cNvSpPr txBox="1">
            <a:spLocks noChangeArrowheads="1"/>
          </p:cNvSpPr>
          <p:nvPr/>
        </p:nvSpPr>
        <p:spPr bwMode="auto">
          <a:xfrm>
            <a:off x="6731000" y="3141663"/>
            <a:ext cx="1655763" cy="396875"/>
          </a:xfrm>
          <a:prstGeom prst="rect">
            <a:avLst/>
          </a:prstGeom>
          <a:noFill/>
          <a:ln w="9525">
            <a:noFill/>
            <a:miter lim="800000"/>
            <a:headEnd/>
            <a:tailEnd/>
          </a:ln>
        </p:spPr>
        <p:txBody>
          <a:bodyPr wrap="none">
            <a:spAutoFit/>
          </a:bodyPr>
          <a:lstStyle/>
          <a:p>
            <a:r>
              <a:rPr lang="en-US" sz="2000" b="1">
                <a:latin typeface="Georgia" pitchFamily="18" charset="0"/>
              </a:rPr>
              <a:t>Laboratory</a:t>
            </a:r>
          </a:p>
        </p:txBody>
      </p:sp>
      <p:pic>
        <p:nvPicPr>
          <p:cNvPr id="88072" name="Picture 9" descr="Saigon pharmacy storage"/>
          <p:cNvPicPr>
            <a:picLocks noChangeAspect="1" noChangeArrowheads="1"/>
          </p:cNvPicPr>
          <p:nvPr/>
        </p:nvPicPr>
        <p:blipFill>
          <a:blip r:embed="rId6" cstate="print"/>
          <a:srcRect/>
          <a:stretch>
            <a:fillRect/>
          </a:stretch>
        </p:blipFill>
        <p:spPr bwMode="auto">
          <a:xfrm>
            <a:off x="3324225" y="3962400"/>
            <a:ext cx="2616200" cy="1925638"/>
          </a:xfrm>
          <a:prstGeom prst="rect">
            <a:avLst/>
          </a:prstGeom>
          <a:noFill/>
          <a:ln w="9525">
            <a:noFill/>
            <a:miter lim="800000"/>
            <a:headEnd/>
            <a:tailEnd/>
          </a:ln>
        </p:spPr>
      </p:pic>
      <p:sp>
        <p:nvSpPr>
          <p:cNvPr id="88073" name="Text Box 14"/>
          <p:cNvSpPr txBox="1">
            <a:spLocks noChangeArrowheads="1"/>
          </p:cNvSpPr>
          <p:nvPr/>
        </p:nvSpPr>
        <p:spPr bwMode="auto">
          <a:xfrm>
            <a:off x="3756025" y="5949950"/>
            <a:ext cx="1504950" cy="396875"/>
          </a:xfrm>
          <a:prstGeom prst="rect">
            <a:avLst/>
          </a:prstGeom>
          <a:noFill/>
          <a:ln w="9525">
            <a:noFill/>
            <a:miter lim="800000"/>
            <a:headEnd/>
            <a:tailEnd/>
          </a:ln>
        </p:spPr>
        <p:txBody>
          <a:bodyPr wrap="none">
            <a:spAutoFit/>
          </a:bodyPr>
          <a:lstStyle/>
          <a:p>
            <a:r>
              <a:rPr lang="en-US" sz="2000" b="1">
                <a:latin typeface="Georgia" pitchFamily="18" charset="0"/>
              </a:rPr>
              <a:t>Pharmacy</a:t>
            </a:r>
          </a:p>
        </p:txBody>
      </p:sp>
      <p:sp>
        <p:nvSpPr>
          <p:cNvPr id="88074" name="Rectangle 16"/>
          <p:cNvSpPr>
            <a:spLocks noChangeArrowheads="1"/>
          </p:cNvSpPr>
          <p:nvPr/>
        </p:nvSpPr>
        <p:spPr bwMode="auto">
          <a:xfrm>
            <a:off x="287338" y="117475"/>
            <a:ext cx="8620125" cy="627063"/>
          </a:xfrm>
          <a:prstGeom prst="rect">
            <a:avLst/>
          </a:prstGeom>
          <a:noFill/>
          <a:ln w="9525" algn="ctr">
            <a:noFill/>
            <a:miter lim="800000"/>
            <a:headEnd/>
            <a:tailEnd/>
          </a:ln>
          <a:effectLst/>
        </p:spPr>
        <p:txBody>
          <a:bodyPr anchor="b"/>
          <a:lstStyle/>
          <a:p>
            <a:pPr algn="ctr"/>
            <a:r>
              <a:rPr lang="en-US" sz="3300">
                <a:solidFill>
                  <a:srgbClr val="9F7A70"/>
                </a:solidFill>
                <a:latin typeface="Georgia" pitchFamily="18" charset="0"/>
                <a:ea typeface="Arial Unicode MS" pitchFamily="34" charset="-128"/>
                <a:cs typeface="Arial Unicode MS" pitchFamily="34" charset="-128"/>
              </a:rPr>
              <a:t>Operations Issues</a:t>
            </a:r>
          </a:p>
        </p:txBody>
      </p:sp>
      <p:pic>
        <p:nvPicPr>
          <p:cNvPr id="88075" name="Picture 11" descr="image_preview"/>
          <p:cNvPicPr>
            <a:picLocks noChangeAspect="1" noChangeArrowheads="1"/>
          </p:cNvPicPr>
          <p:nvPr/>
        </p:nvPicPr>
        <p:blipFill>
          <a:blip r:embed="rId7" cstate="print"/>
          <a:srcRect/>
          <a:stretch>
            <a:fillRect/>
          </a:stretch>
        </p:blipFill>
        <p:spPr bwMode="auto">
          <a:xfrm>
            <a:off x="323850" y="1092200"/>
            <a:ext cx="2735263" cy="1905000"/>
          </a:xfrm>
          <a:prstGeom prst="rect">
            <a:avLst/>
          </a:prstGeom>
          <a:noFill/>
        </p:spPr>
      </p:pic>
      <p:sp>
        <p:nvSpPr>
          <p:cNvPr id="88076" name="Text Box 11"/>
          <p:cNvSpPr txBox="1">
            <a:spLocks noChangeArrowheads="1"/>
          </p:cNvSpPr>
          <p:nvPr/>
        </p:nvSpPr>
        <p:spPr bwMode="auto">
          <a:xfrm>
            <a:off x="357158" y="3213100"/>
            <a:ext cx="2702984" cy="400110"/>
          </a:xfrm>
          <a:prstGeom prst="rect">
            <a:avLst/>
          </a:prstGeom>
          <a:noFill/>
          <a:ln w="9525">
            <a:noFill/>
            <a:miter lim="800000"/>
            <a:headEnd/>
            <a:tailEnd/>
          </a:ln>
        </p:spPr>
        <p:txBody>
          <a:bodyPr wrap="none">
            <a:spAutoFit/>
          </a:bodyPr>
          <a:lstStyle/>
          <a:p>
            <a:r>
              <a:rPr lang="en-US" sz="2000" b="1" dirty="0" smtClean="0">
                <a:latin typeface="Georgia" pitchFamily="18" charset="0"/>
              </a:rPr>
              <a:t>Out-patient service</a:t>
            </a:r>
            <a:endParaRPr lang="en-US" sz="2000" b="1" dirty="0">
              <a:latin typeface="Georgia" pitchFamily="18" charset="0"/>
            </a:endParaRPr>
          </a:p>
        </p:txBody>
      </p:sp>
      <p:sp>
        <p:nvSpPr>
          <p:cNvPr id="88077" name="Text Box 11"/>
          <p:cNvSpPr txBox="1">
            <a:spLocks noChangeArrowheads="1"/>
          </p:cNvSpPr>
          <p:nvPr/>
        </p:nvSpPr>
        <p:spPr bwMode="auto">
          <a:xfrm>
            <a:off x="3573454" y="3163888"/>
            <a:ext cx="2014538" cy="336550"/>
          </a:xfrm>
          <a:prstGeom prst="rect">
            <a:avLst/>
          </a:prstGeom>
          <a:noFill/>
          <a:ln w="9525">
            <a:noFill/>
            <a:miter lim="800000"/>
            <a:headEnd/>
            <a:tailEnd/>
          </a:ln>
        </p:spPr>
        <p:txBody>
          <a:bodyPr>
            <a:spAutoFit/>
          </a:bodyPr>
          <a:lstStyle/>
          <a:p>
            <a:r>
              <a:rPr lang="en-US" sz="1600" b="1" dirty="0" smtClean="0">
                <a:latin typeface="Georgia" pitchFamily="18" charset="0"/>
              </a:rPr>
              <a:t>Inpatient service</a:t>
            </a:r>
            <a:endParaRPr lang="en-US" sz="1600" b="1" dirty="0">
              <a:latin typeface="Georgia" pitchFamily="18" charset="0"/>
            </a:endParaRPr>
          </a:p>
        </p:txBody>
      </p:sp>
      <p:pic>
        <p:nvPicPr>
          <p:cNvPr id="88078" name="Picture 14" descr="india_antenatalcare_medium"/>
          <p:cNvPicPr>
            <a:picLocks noChangeAspect="1" noChangeArrowheads="1"/>
          </p:cNvPicPr>
          <p:nvPr/>
        </p:nvPicPr>
        <p:blipFill>
          <a:blip r:embed="rId8" cstate="print"/>
          <a:srcRect/>
          <a:stretch>
            <a:fillRect/>
          </a:stretch>
        </p:blipFill>
        <p:spPr bwMode="auto">
          <a:xfrm>
            <a:off x="3357554" y="1071546"/>
            <a:ext cx="2663825" cy="19050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p:txBody>
          <a:bodyPr/>
          <a:lstStyle/>
          <a:p>
            <a:pPr eaLnBrk="1" hangingPunct="1"/>
            <a:r>
              <a:rPr lang="en-US" smtClean="0">
                <a:ea typeface="Arial Unicode MS" pitchFamily="34" charset="-128"/>
                <a:cs typeface="Arial Unicode MS" pitchFamily="34" charset="-128"/>
              </a:rPr>
              <a:t>What is OR?</a:t>
            </a:r>
          </a:p>
        </p:txBody>
      </p:sp>
      <p:sp>
        <p:nvSpPr>
          <p:cNvPr id="16386" name="Content Placeholder 2"/>
          <p:cNvSpPr>
            <a:spLocks noGrp="1"/>
          </p:cNvSpPr>
          <p:nvPr>
            <p:ph idx="4294967295"/>
          </p:nvPr>
        </p:nvSpPr>
        <p:spPr>
          <a:xfrm>
            <a:off x="301625" y="1527175"/>
            <a:ext cx="8504238" cy="4572000"/>
          </a:xfrm>
        </p:spPr>
        <p:txBody>
          <a:bodyPr/>
          <a:lstStyle/>
          <a:p>
            <a:pPr eaLnBrk="1" hangingPunct="1">
              <a:buFont typeface="Wingdings 2" pitchFamily="18" charset="2"/>
              <a:buNone/>
            </a:pPr>
            <a:r>
              <a:rPr lang="en-US" sz="3200" smtClean="0"/>
              <a:t>  “The use of systematic research techniques for program decision-making to achieve a specific outcome. OR provides health care providers, managers and policy-makers with evidence that they can use to improve program operations.”</a:t>
            </a:r>
          </a:p>
        </p:txBody>
      </p:sp>
      <p:sp>
        <p:nvSpPr>
          <p:cNvPr id="16387" name="Rectangle 2"/>
          <p:cNvSpPr txBox="1">
            <a:spLocks noChangeArrowheads="1"/>
          </p:cNvSpPr>
          <p:nvPr/>
        </p:nvSpPr>
        <p:spPr bwMode="auto">
          <a:xfrm>
            <a:off x="142875" y="4857750"/>
            <a:ext cx="8858250" cy="1531938"/>
          </a:xfrm>
          <a:prstGeom prst="rect">
            <a:avLst/>
          </a:prstGeom>
          <a:solidFill>
            <a:srgbClr val="E2B850"/>
          </a:solidFill>
          <a:ln w="9525">
            <a:noFill/>
            <a:miter lim="800000"/>
            <a:headEnd/>
            <a:tailEnd/>
          </a:ln>
        </p:spPr>
        <p:txBody>
          <a:bodyPr anchor="ctr"/>
          <a:lstStyle/>
          <a:p>
            <a:pPr marL="273050" indent="-273050" algn="ctr">
              <a:lnSpc>
                <a:spcPct val="90000"/>
              </a:lnSpc>
              <a:spcBef>
                <a:spcPct val="20000"/>
              </a:spcBef>
              <a:spcAft>
                <a:spcPct val="30000"/>
              </a:spcAft>
              <a:buClr>
                <a:schemeClr val="accent1"/>
              </a:buClr>
              <a:buSzPct val="85000"/>
            </a:pPr>
            <a:r>
              <a:rPr lang="en-US" sz="2400" i="1">
                <a:latin typeface="Georgia" pitchFamily="18" charset="0"/>
              </a:rPr>
              <a:t>“</a:t>
            </a:r>
            <a:r>
              <a:rPr lang="en-US" sz="2400" i="1">
                <a:solidFill>
                  <a:srgbClr val="008000"/>
                </a:solidFill>
                <a:latin typeface="Georgia" pitchFamily="18" charset="0"/>
              </a:rPr>
              <a:t>generating evidence</a:t>
            </a:r>
            <a:r>
              <a:rPr lang="en-US" sz="2400" i="1">
                <a:latin typeface="Georgia" pitchFamily="18" charset="0"/>
              </a:rPr>
              <a:t> - specifically to inform operations”</a:t>
            </a:r>
          </a:p>
          <a:p>
            <a:pPr marL="273050" indent="-273050" algn="ctr">
              <a:lnSpc>
                <a:spcPct val="90000"/>
              </a:lnSpc>
              <a:spcBef>
                <a:spcPct val="20000"/>
              </a:spcBef>
              <a:spcAft>
                <a:spcPct val="30000"/>
              </a:spcAft>
              <a:buClr>
                <a:schemeClr val="accent1"/>
              </a:buClr>
              <a:buSzPct val="85000"/>
            </a:pPr>
            <a:r>
              <a:rPr lang="en-US" sz="2400" i="1">
                <a:latin typeface="Georgia" pitchFamily="18" charset="0"/>
              </a:rPr>
              <a:t>“</a:t>
            </a:r>
            <a:r>
              <a:rPr lang="en-US" sz="2400" i="1">
                <a:solidFill>
                  <a:srgbClr val="008000"/>
                </a:solidFill>
                <a:latin typeface="Georgia" pitchFamily="18" charset="0"/>
              </a:rPr>
              <a:t>learning by doing</a:t>
            </a:r>
            <a:r>
              <a:rPr lang="en-US" sz="2400" i="1">
                <a:latin typeface="Georgia" pitchFamily="18" charset="0"/>
              </a:rPr>
              <a:t> – how to do things better in the real world”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a:xfrm>
            <a:off x="301625" y="312738"/>
            <a:ext cx="8534400" cy="758825"/>
          </a:xfrm>
        </p:spPr>
        <p:txBody>
          <a:bodyPr/>
          <a:lstStyle/>
          <a:p>
            <a:pPr eaLnBrk="1" hangingPunct="1"/>
            <a:r>
              <a:rPr lang="en-US" smtClean="0">
                <a:ea typeface="Arial Unicode MS" pitchFamily="34" charset="-128"/>
                <a:cs typeface="Arial Unicode MS" pitchFamily="34" charset="-128"/>
              </a:rPr>
              <a:t>What is OR?</a:t>
            </a:r>
          </a:p>
        </p:txBody>
      </p:sp>
      <p:sp>
        <p:nvSpPr>
          <p:cNvPr id="18434" name="Content Placeholder 2"/>
          <p:cNvSpPr>
            <a:spLocks noGrp="1"/>
          </p:cNvSpPr>
          <p:nvPr>
            <p:ph sz="quarter" idx="4294967295"/>
          </p:nvPr>
        </p:nvSpPr>
        <p:spPr>
          <a:xfrm>
            <a:off x="301625" y="1527175"/>
            <a:ext cx="8504238" cy="4572000"/>
          </a:xfrm>
        </p:spPr>
        <p:txBody>
          <a:bodyPr/>
          <a:lstStyle/>
          <a:p>
            <a:pPr eaLnBrk="1" hangingPunct="1">
              <a:buFont typeface="Wingdings 2" pitchFamily="18" charset="2"/>
              <a:buNone/>
            </a:pPr>
            <a:r>
              <a:rPr lang="en-US" sz="3200" smtClean="0"/>
              <a:t>   Any research producing practically-usable knowledge (evidence, findings, information, etc.) which can improve program implementation regardless of the type of research (design, methodology, approach) falls within the boundaries of operations research</a:t>
            </a:r>
          </a:p>
        </p:txBody>
      </p:sp>
      <p:sp>
        <p:nvSpPr>
          <p:cNvPr id="4" name="Content Placeholder 2"/>
          <p:cNvSpPr txBox="1">
            <a:spLocks/>
          </p:cNvSpPr>
          <p:nvPr/>
        </p:nvSpPr>
        <p:spPr>
          <a:xfrm>
            <a:off x="2571750" y="5821363"/>
            <a:ext cx="6386513" cy="750887"/>
          </a:xfrm>
          <a:prstGeom prst="rect">
            <a:avLst/>
          </a:prstGeom>
        </p:spPr>
        <p:txBody>
          <a:bodyPr>
            <a:normAutofit fontScale="92500"/>
          </a:bodyPr>
          <a:lstStyle/>
          <a:p>
            <a:pPr marL="274320" indent="-274320" fontAlgn="auto">
              <a:spcBef>
                <a:spcPct val="20000"/>
              </a:spcBef>
              <a:spcAft>
                <a:spcPts val="0"/>
              </a:spcAft>
              <a:buClr>
                <a:schemeClr val="accent1"/>
              </a:buClr>
              <a:buSzPct val="85000"/>
              <a:buFont typeface="Wingdings 2"/>
              <a:buNone/>
              <a:defRPr/>
            </a:pPr>
            <a:r>
              <a:rPr lang="en-US" sz="2800" b="1" i="1" dirty="0">
                <a:latin typeface="+mn-lt"/>
              </a:rPr>
              <a:t>- Working group meeting on OR/IR</a:t>
            </a:r>
            <a:endParaRPr lang="en-US" sz="3200" b="1" i="1"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solidFill>
                  <a:srgbClr val="9F7A70"/>
                </a:solidFill>
                <a:ea typeface="Arial Unicode MS" pitchFamily="34" charset="-128"/>
                <a:cs typeface="Arial Unicode MS" pitchFamily="34" charset="-128"/>
              </a:rPr>
              <a:t>Characteristics of OR</a:t>
            </a:r>
          </a:p>
        </p:txBody>
      </p:sp>
      <p:sp>
        <p:nvSpPr>
          <p:cNvPr id="3" name="Content Placeholder 2"/>
          <p:cNvSpPr>
            <a:spLocks noGrp="1"/>
          </p:cNvSpPr>
          <p:nvPr>
            <p:ph idx="1"/>
          </p:nvPr>
        </p:nvSpPr>
        <p:spPr>
          <a:xfrm>
            <a:off x="301625" y="1527174"/>
            <a:ext cx="8504238" cy="4902221"/>
          </a:xfrm>
        </p:spPr>
        <p:txBody>
          <a:bodyPr>
            <a:normAutofit fontScale="92500" lnSpcReduction="10000"/>
          </a:bodyPr>
          <a:lstStyle/>
          <a:p>
            <a:pPr marL="274320" indent="-274320" eaLnBrk="1" fontAlgn="auto" hangingPunct="1">
              <a:spcAft>
                <a:spcPts val="0"/>
              </a:spcAft>
              <a:buFont typeface="Wingdings 2"/>
              <a:buChar char=""/>
              <a:defRPr/>
            </a:pPr>
            <a:r>
              <a:rPr lang="en-US" dirty="0" smtClean="0"/>
              <a:t>Addresses </a:t>
            </a:r>
            <a:r>
              <a:rPr lang="en-US" dirty="0"/>
              <a:t>specific problems within </a:t>
            </a:r>
            <a:r>
              <a:rPr lang="en-US" dirty="0" smtClean="0"/>
              <a:t>specific programs</a:t>
            </a:r>
            <a:r>
              <a:rPr lang="en-US" dirty="0"/>
              <a:t>, not general health issues;</a:t>
            </a:r>
          </a:p>
          <a:p>
            <a:pPr marL="274320" indent="-274320" eaLnBrk="1" fontAlgn="auto" hangingPunct="1">
              <a:spcAft>
                <a:spcPts val="0"/>
              </a:spcAft>
              <a:buFont typeface="Wingdings 2"/>
              <a:buChar char=""/>
              <a:defRPr/>
            </a:pPr>
            <a:r>
              <a:rPr lang="en-US" dirty="0" smtClean="0"/>
              <a:t>Addresses </a:t>
            </a:r>
            <a:r>
              <a:rPr lang="en-US" dirty="0"/>
              <a:t>those problems that are under </a:t>
            </a:r>
            <a:r>
              <a:rPr lang="en-US" dirty="0" smtClean="0"/>
              <a:t>control of managers</a:t>
            </a:r>
            <a:endParaRPr lang="en-US" dirty="0"/>
          </a:p>
          <a:p>
            <a:pPr marL="274320" indent="-274320" eaLnBrk="1" fontAlgn="auto" hangingPunct="1">
              <a:spcAft>
                <a:spcPts val="0"/>
              </a:spcAft>
              <a:buFont typeface="Wingdings 2"/>
              <a:buChar char=""/>
              <a:defRPr/>
            </a:pPr>
            <a:r>
              <a:rPr lang="en-US" dirty="0" smtClean="0"/>
              <a:t>It </a:t>
            </a:r>
            <a:r>
              <a:rPr lang="en-US" dirty="0"/>
              <a:t>utilizes systematic data collection </a:t>
            </a:r>
            <a:r>
              <a:rPr lang="en-US" dirty="0" smtClean="0"/>
              <a:t>procedures, both </a:t>
            </a:r>
            <a:r>
              <a:rPr lang="en-US" dirty="0"/>
              <a:t>qualitative and quantitative, to </a:t>
            </a:r>
            <a:r>
              <a:rPr lang="en-US" dirty="0" smtClean="0"/>
              <a:t>accumulate evidence </a:t>
            </a:r>
            <a:r>
              <a:rPr lang="en-US" dirty="0"/>
              <a:t>supporting decision-making;</a:t>
            </a:r>
          </a:p>
          <a:p>
            <a:pPr marL="274320" indent="-274320" eaLnBrk="1" fontAlgn="auto" hangingPunct="1">
              <a:spcAft>
                <a:spcPts val="0"/>
              </a:spcAft>
              <a:buFont typeface="Wingdings 2"/>
              <a:buChar char=""/>
              <a:defRPr/>
            </a:pPr>
            <a:r>
              <a:rPr lang="en-US" dirty="0" smtClean="0"/>
              <a:t>It is Multi-disciplinary research</a:t>
            </a:r>
          </a:p>
          <a:p>
            <a:pPr marL="274320" indent="-274320" eaLnBrk="1" fontAlgn="auto" hangingPunct="1">
              <a:spcAft>
                <a:spcPts val="0"/>
              </a:spcAft>
              <a:buFont typeface="Wingdings 2"/>
              <a:buChar char=""/>
              <a:defRPr/>
            </a:pPr>
            <a:r>
              <a:rPr lang="en-US" dirty="0" smtClean="0"/>
              <a:t>It </a:t>
            </a:r>
            <a:r>
              <a:rPr lang="en-US" dirty="0"/>
              <a:t>requires collaboration between </a:t>
            </a:r>
            <a:r>
              <a:rPr lang="en-US" dirty="0" smtClean="0"/>
              <a:t>managers and researchers; </a:t>
            </a:r>
            <a:r>
              <a:rPr lang="en-US" dirty="0"/>
              <a:t>and</a:t>
            </a:r>
          </a:p>
          <a:p>
            <a:pPr marL="274320" indent="-274320" eaLnBrk="1" fontAlgn="auto" hangingPunct="1">
              <a:spcAft>
                <a:spcPts val="0"/>
              </a:spcAft>
              <a:buFont typeface="Wingdings 2"/>
              <a:buChar char=""/>
              <a:defRPr/>
            </a:pPr>
            <a:r>
              <a:rPr lang="en-US" dirty="0" smtClean="0"/>
              <a:t>It </a:t>
            </a:r>
            <a:r>
              <a:rPr lang="en-US" dirty="0"/>
              <a:t>succeeds only if the study results are used </a:t>
            </a:r>
            <a:r>
              <a:rPr lang="en-US" dirty="0" smtClean="0"/>
              <a:t>to make </a:t>
            </a:r>
            <a:r>
              <a:rPr lang="en-US" dirty="0"/>
              <a:t>program </a:t>
            </a:r>
            <a:r>
              <a:rPr lang="en-US" dirty="0" smtClean="0"/>
              <a:t>decisions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r>
              <a:rPr lang="en-US" smtClean="0">
                <a:solidFill>
                  <a:srgbClr val="9F7A70"/>
                </a:solidFill>
              </a:rPr>
              <a:t>OR Supports Evidence-Based Programs </a:t>
            </a:r>
          </a:p>
        </p:txBody>
      </p:sp>
      <p:sp>
        <p:nvSpPr>
          <p:cNvPr id="40962" name="Content Placeholder 5"/>
          <p:cNvSpPr>
            <a:spLocks noGrp="1"/>
          </p:cNvSpPr>
          <p:nvPr>
            <p:ph sz="quarter" idx="1"/>
          </p:nvPr>
        </p:nvSpPr>
        <p:spPr>
          <a:xfrm>
            <a:off x="301625" y="1527175"/>
            <a:ext cx="8504238" cy="4572000"/>
          </a:xfrm>
        </p:spPr>
        <p:txBody>
          <a:bodyPr/>
          <a:lstStyle/>
          <a:p>
            <a:pPr eaLnBrk="1" hangingPunct="1"/>
            <a:r>
              <a:rPr lang="en-US" dirty="0" smtClean="0"/>
              <a:t>Helps programs </a:t>
            </a:r>
            <a:r>
              <a:rPr lang="en-US" dirty="0" smtClean="0"/>
              <a:t>to make evidence-based decisions</a:t>
            </a:r>
          </a:p>
          <a:p>
            <a:pPr eaLnBrk="1" hangingPunct="1"/>
            <a:r>
              <a:rPr lang="en-US" dirty="0" smtClean="0"/>
              <a:t>Identifies service delivery problems</a:t>
            </a:r>
          </a:p>
          <a:p>
            <a:pPr eaLnBrk="1" hangingPunct="1"/>
            <a:r>
              <a:rPr lang="en-US" dirty="0" smtClean="0"/>
              <a:t>Tests service delivery innovations (effectiveness)</a:t>
            </a:r>
          </a:p>
          <a:p>
            <a:pPr eaLnBrk="1" hangingPunct="1"/>
            <a:r>
              <a:rPr lang="en-US" dirty="0" smtClean="0"/>
              <a:t>Tests service delivery costs (efficiency)</a:t>
            </a:r>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smtClean="0">
                <a:solidFill>
                  <a:srgbClr val="9F7A70"/>
                </a:solidFill>
                <a:ea typeface="Arial Unicode MS" pitchFamily="34" charset="-128"/>
                <a:cs typeface="Arial Unicode MS" pitchFamily="34" charset="-128"/>
              </a:rPr>
              <a:t>Research Focus</a:t>
            </a:r>
          </a:p>
        </p:txBody>
      </p:sp>
      <p:sp>
        <p:nvSpPr>
          <p:cNvPr id="100355" name="Rectangle 3"/>
          <p:cNvSpPr>
            <a:spLocks noGrp="1" noChangeArrowheads="1"/>
          </p:cNvSpPr>
          <p:nvPr>
            <p:ph idx="1"/>
          </p:nvPr>
        </p:nvSpPr>
        <p:spPr>
          <a:xfrm>
            <a:off x="1600200" y="3200400"/>
            <a:ext cx="6858000" cy="2133600"/>
          </a:xfrm>
          <a:solidFill>
            <a:schemeClr val="bg1"/>
          </a:solidFill>
          <a:ln w="12700">
            <a:solidFill>
              <a:schemeClr val="tx1"/>
            </a:solidFill>
          </a:ln>
          <a:effectLst>
            <a:outerShdw dist="89803" dir="2700000" algn="ctr" rotWithShape="0">
              <a:srgbClr val="808080"/>
            </a:outerShdw>
          </a:effectLst>
        </p:spPr>
        <p:txBody>
          <a:bodyPr>
            <a:normAutofit/>
          </a:bodyPr>
          <a:lstStyle/>
          <a:p>
            <a:pPr marL="274320" indent="-274320" eaLnBrk="1" fontAlgn="auto" hangingPunct="1">
              <a:spcAft>
                <a:spcPts val="0"/>
              </a:spcAft>
              <a:buFont typeface="Wingdings" pitchFamily="2" charset="2"/>
              <a:buNone/>
              <a:defRPr/>
            </a:pPr>
            <a:r>
              <a:rPr lang="en-US" sz="2800" b="1" i="1" dirty="0" smtClean="0"/>
              <a:t>	</a:t>
            </a:r>
            <a:r>
              <a:rPr lang="en-US" sz="2800" b="1" dirty="0" smtClean="0"/>
              <a:t>Independent variables: </a:t>
            </a:r>
          </a:p>
          <a:p>
            <a:pPr marL="274320" indent="-274320" eaLnBrk="1" fontAlgn="auto" hangingPunct="1">
              <a:spcAft>
                <a:spcPts val="0"/>
              </a:spcAft>
              <a:buFont typeface="Wingdings" pitchFamily="2" charset="2"/>
              <a:buNone/>
              <a:defRPr/>
            </a:pPr>
            <a:r>
              <a:rPr lang="en-US" sz="2800" b="1" dirty="0" smtClean="0"/>
              <a:t>			</a:t>
            </a:r>
            <a:r>
              <a:rPr lang="en-US" sz="2800" dirty="0" smtClean="0"/>
              <a:t>manipulated by managers</a:t>
            </a:r>
          </a:p>
          <a:p>
            <a:pPr marL="274320" indent="-274320" eaLnBrk="1" fontAlgn="auto" hangingPunct="1">
              <a:spcAft>
                <a:spcPts val="0"/>
              </a:spcAft>
              <a:buFont typeface="Wingdings" pitchFamily="2" charset="2"/>
              <a:buNone/>
              <a:defRPr/>
            </a:pPr>
            <a:r>
              <a:rPr lang="en-US" sz="2800" b="1" dirty="0" smtClean="0"/>
              <a:t>    Dependent variables: </a:t>
            </a:r>
          </a:p>
          <a:p>
            <a:pPr marL="274320" indent="-274320" eaLnBrk="1" fontAlgn="auto" hangingPunct="1">
              <a:spcAft>
                <a:spcPts val="0"/>
              </a:spcAft>
              <a:buFont typeface="Wingdings" pitchFamily="2" charset="2"/>
              <a:buNone/>
              <a:defRPr/>
            </a:pPr>
            <a:r>
              <a:rPr lang="en-US" sz="2800" b="1" dirty="0" smtClean="0"/>
              <a:t>			</a:t>
            </a:r>
            <a:r>
              <a:rPr lang="en-US" sz="2800" dirty="0" smtClean="0"/>
              <a:t>program outcomes</a:t>
            </a:r>
            <a:endParaRPr lang="en-US" sz="2800" i="1" dirty="0" smtClean="0"/>
          </a:p>
        </p:txBody>
      </p:sp>
      <p:sp>
        <p:nvSpPr>
          <p:cNvPr id="100356" name="Rectangle 4"/>
          <p:cNvSpPr>
            <a:spLocks noChangeArrowheads="1"/>
          </p:cNvSpPr>
          <p:nvPr/>
        </p:nvSpPr>
        <p:spPr bwMode="auto">
          <a:xfrm>
            <a:off x="609600" y="1676400"/>
            <a:ext cx="7848600" cy="1676400"/>
          </a:xfrm>
          <a:prstGeom prst="rect">
            <a:avLst/>
          </a:prstGeom>
          <a:noFill/>
          <a:ln w="9525">
            <a:noFill/>
            <a:miter lim="800000"/>
            <a:headEnd/>
            <a:tailEnd/>
          </a:ln>
        </p:spPr>
        <p:txBody>
          <a:bodyPr/>
          <a:lstStyle/>
          <a:p>
            <a:pPr marL="628650" indent="-628650">
              <a:spcBef>
                <a:spcPct val="20000"/>
              </a:spcBef>
              <a:buClr>
                <a:schemeClr val="accent1"/>
              </a:buClr>
              <a:buSzPct val="80000"/>
              <a:buFont typeface="Wingdings" pitchFamily="2" charset="2"/>
              <a:buChar char="n"/>
            </a:pPr>
            <a:r>
              <a:rPr lang="en-US" sz="2800"/>
              <a:t>Factors controlled by managers</a:t>
            </a:r>
          </a:p>
          <a:p>
            <a:pPr marL="628650" indent="-628650">
              <a:spcBef>
                <a:spcPct val="20000"/>
              </a:spcBef>
              <a:buClr>
                <a:schemeClr val="accent1"/>
              </a:buClr>
              <a:buSzPct val="80000"/>
              <a:buFont typeface="Wingdings" pitchFamily="2" charset="2"/>
              <a:buChar char="n"/>
            </a:pPr>
            <a:r>
              <a:rPr lang="en-US" sz="2800"/>
              <a:t>Outcomes desired by managers and clients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6"/>
          <p:cNvSpPr>
            <a:spLocks noChangeArrowheads="1"/>
          </p:cNvSpPr>
          <p:nvPr/>
        </p:nvSpPr>
        <p:spPr bwMode="auto">
          <a:xfrm>
            <a:off x="287338" y="117475"/>
            <a:ext cx="8620125" cy="627063"/>
          </a:xfrm>
          <a:prstGeom prst="rect">
            <a:avLst/>
          </a:prstGeom>
          <a:noFill/>
          <a:ln w="9525" algn="ctr">
            <a:noFill/>
            <a:miter lim="800000"/>
            <a:headEnd/>
            <a:tailEnd/>
          </a:ln>
          <a:effectLst/>
        </p:spPr>
        <p:txBody>
          <a:bodyPr anchor="b"/>
          <a:lstStyle/>
          <a:p>
            <a:pPr algn="ctr"/>
            <a:r>
              <a:rPr lang="en-US" sz="3300">
                <a:solidFill>
                  <a:srgbClr val="9F7A70"/>
                </a:solidFill>
                <a:latin typeface="Georgia" pitchFamily="18" charset="0"/>
                <a:ea typeface="Arial Unicode MS" pitchFamily="34" charset="-128"/>
                <a:cs typeface="Arial Unicode MS" pitchFamily="34" charset="-128"/>
              </a:rPr>
              <a:t>Different domains of Research</a:t>
            </a:r>
          </a:p>
        </p:txBody>
      </p:sp>
      <p:pic>
        <p:nvPicPr>
          <p:cNvPr id="31746" name="Picture 5"/>
          <p:cNvPicPr>
            <a:picLocks noChangeAspect="1" noChangeArrowheads="1"/>
          </p:cNvPicPr>
          <p:nvPr/>
        </p:nvPicPr>
        <p:blipFill>
          <a:blip r:embed="rId3" cstate="print"/>
          <a:srcRect/>
          <a:stretch>
            <a:fillRect/>
          </a:stretch>
        </p:blipFill>
        <p:spPr bwMode="auto">
          <a:xfrm>
            <a:off x="2484438" y="836613"/>
            <a:ext cx="6470650" cy="5553075"/>
          </a:xfrm>
          <a:prstGeom prst="rect">
            <a:avLst/>
          </a:prstGeom>
          <a:noFill/>
          <a:ln w="9525">
            <a:noFill/>
            <a:miter lim="800000"/>
            <a:headEnd/>
            <a:tailEnd/>
          </a:ln>
        </p:spPr>
      </p:pic>
      <p:sp>
        <p:nvSpPr>
          <p:cNvPr id="31747" name="Subtitle 2"/>
          <p:cNvSpPr>
            <a:spLocks/>
          </p:cNvSpPr>
          <p:nvPr/>
        </p:nvSpPr>
        <p:spPr bwMode="auto">
          <a:xfrm>
            <a:off x="179388" y="1628775"/>
            <a:ext cx="2376487" cy="1800225"/>
          </a:xfrm>
          <a:prstGeom prst="rect">
            <a:avLst/>
          </a:prstGeom>
          <a:noFill/>
          <a:ln w="9525">
            <a:noFill/>
            <a:miter lim="800000"/>
            <a:headEnd/>
            <a:tailEnd/>
          </a:ln>
        </p:spPr>
        <p:txBody>
          <a:bodyPr/>
          <a:lstStyle/>
          <a:p>
            <a:pPr>
              <a:spcBef>
                <a:spcPct val="20000"/>
              </a:spcBef>
              <a:buClr>
                <a:schemeClr val="accent1"/>
              </a:buClr>
              <a:buSzPct val="85000"/>
              <a:buFont typeface="Wingdings 2" pitchFamily="18" charset="2"/>
              <a:buNone/>
            </a:pPr>
            <a:r>
              <a:rPr lang="en-US" b="1">
                <a:solidFill>
                  <a:schemeClr val="tx2"/>
                </a:solidFill>
                <a:latin typeface="Georgia" pitchFamily="18" charset="0"/>
                <a:ea typeface="Aharoni"/>
                <a:cs typeface="Aharoni"/>
              </a:rPr>
              <a:t>Source:</a:t>
            </a:r>
          </a:p>
          <a:p>
            <a:pPr>
              <a:spcBef>
                <a:spcPct val="20000"/>
              </a:spcBef>
              <a:buClr>
                <a:schemeClr val="accent1"/>
              </a:buClr>
              <a:buSzPct val="85000"/>
              <a:buFont typeface="Wingdings 2" pitchFamily="18" charset="2"/>
              <a:buNone/>
            </a:pPr>
            <a:r>
              <a:rPr lang="en-US">
                <a:solidFill>
                  <a:schemeClr val="tx2"/>
                </a:solidFill>
                <a:latin typeface="Georgia" pitchFamily="18" charset="0"/>
                <a:ea typeface="Aharoni"/>
                <a:cs typeface="Aharoni"/>
              </a:rPr>
              <a:t>Remme et. al. Defining Research to Improve Health Systems. PLoS 2010 Nov</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4512</TotalTime>
  <Words>1349</Words>
  <Application>Microsoft Office PowerPoint</Application>
  <PresentationFormat>On-screen Show (4:3)</PresentationFormat>
  <Paragraphs>179</Paragraphs>
  <Slides>22</Slides>
  <Notes>15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Civic</vt:lpstr>
      <vt:lpstr>What is  Operational Research</vt:lpstr>
      <vt:lpstr>Slide 2</vt:lpstr>
      <vt:lpstr>Slide 3</vt:lpstr>
      <vt:lpstr>What is OR?</vt:lpstr>
      <vt:lpstr>What is OR?</vt:lpstr>
      <vt:lpstr>Characteristics of OR</vt:lpstr>
      <vt:lpstr>OR Supports Evidence-Based Programs </vt:lpstr>
      <vt:lpstr>Research Focus</vt:lpstr>
      <vt:lpstr>Slide 9</vt:lpstr>
      <vt:lpstr>Formative Research</vt:lpstr>
      <vt:lpstr>Examples of OR Potential issues:</vt:lpstr>
      <vt:lpstr>Examples of OR Potential issues:</vt:lpstr>
      <vt:lpstr>First, You Must Recognize a Problem</vt:lpstr>
      <vt:lpstr>Slide 14</vt:lpstr>
      <vt:lpstr>You've Identified a Potential Problem</vt:lpstr>
      <vt:lpstr>Find out solutions</vt:lpstr>
      <vt:lpstr>Examples: Operational Research</vt:lpstr>
      <vt:lpstr>There are Lots of Ways to Approach OR</vt:lpstr>
      <vt:lpstr>The OR Process</vt:lpstr>
      <vt:lpstr>The OR Process</vt:lpstr>
      <vt:lpstr>Points to remember</vt:lpstr>
      <vt:lpstr>Slide 22</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and Implementation Research</dc:title>
  <dc:creator>Your User Name</dc:creator>
  <cp:lastModifiedBy>Your User Name</cp:lastModifiedBy>
  <cp:revision>22</cp:revision>
  <dcterms:created xsi:type="dcterms:W3CDTF">2010-11-02T16:26:24Z</dcterms:created>
  <dcterms:modified xsi:type="dcterms:W3CDTF">2010-11-25T16:24:46Z</dcterms:modified>
</cp:coreProperties>
</file>